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727" r:id="rId2"/>
  </p:sldMasterIdLst>
  <p:notesMasterIdLst>
    <p:notesMasterId r:id="rId15"/>
  </p:notesMasterIdLst>
  <p:handoutMasterIdLst>
    <p:handoutMasterId r:id="rId16"/>
  </p:handoutMasterIdLst>
  <p:sldIdLst>
    <p:sldId id="367" r:id="rId3"/>
    <p:sldId id="368" r:id="rId4"/>
    <p:sldId id="366" r:id="rId5"/>
    <p:sldId id="365" r:id="rId6"/>
    <p:sldId id="369" r:id="rId7"/>
    <p:sldId id="305" r:id="rId8"/>
    <p:sldId id="357" r:id="rId9"/>
    <p:sldId id="370" r:id="rId10"/>
    <p:sldId id="371" r:id="rId11"/>
    <p:sldId id="372" r:id="rId12"/>
    <p:sldId id="374" r:id="rId13"/>
    <p:sldId id="375" r:id="rId1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99CC"/>
    <a:srgbClr val="FF3300"/>
    <a:srgbClr val="00FFFF"/>
    <a:srgbClr val="FBF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6" autoAdjust="0"/>
    <p:restoredTop sz="90015" autoAdjust="0"/>
  </p:normalViewPr>
  <p:slideViewPr>
    <p:cSldViewPr>
      <p:cViewPr varScale="1">
        <p:scale>
          <a:sx n="102" d="100"/>
          <a:sy n="102" d="100"/>
        </p:scale>
        <p:origin x="21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N</a:t>
            </a:r>
            <a:r>
              <a:rPr lang="en-US" sz="1200" cap="none" baseline="0" dirty="0"/>
              <a:t>o. of People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4"/>
              </a:outerShd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1987.0</c:v>
                </c:pt>
                <c:pt idx="1">
                  <c:v>1989.0</c:v>
                </c:pt>
                <c:pt idx="2">
                  <c:v>2001.0</c:v>
                </c:pt>
                <c:pt idx="3">
                  <c:v>2010.0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2460.0</c:v>
                </c:pt>
                <c:pt idx="1">
                  <c:v>5000.0</c:v>
                </c:pt>
                <c:pt idx="2">
                  <c:v>6300.0</c:v>
                </c:pt>
                <c:pt idx="3">
                  <c:v>75800.0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700-4F91-A45A-FF8BA46D4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118793024"/>
        <c:axId val="-2136945200"/>
      </c:lineChart>
      <c:catAx>
        <c:axId val="211879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945200"/>
        <c:crosses val="autoZero"/>
        <c:auto val="1"/>
        <c:lblAlgn val="ctr"/>
        <c:lblOffset val="100"/>
        <c:noMultiLvlLbl val="0"/>
      </c:catAx>
      <c:valAx>
        <c:axId val="-2136945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79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4"/>
    </a:solidFill>
    <a:ln w="9525" cap="flat" cmpd="sng" algn="ctr">
      <a:solidFill>
        <a:schemeClr val="accent4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SFCCO - Making Change Happen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12BC64-132C-4906-A8BD-48770A008C44}" type="datetime1">
              <a:rPr lang="en-US"/>
              <a:pPr>
                <a:defRPr/>
              </a:pPr>
              <a:t>2/28/17</a:t>
            </a:fld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2B51F5-8529-472E-BDD3-87C86350D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15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SFCCO - Making Change Happen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2A1C5D-0E74-4DBC-9C67-A17E2BD1CFDA}" type="datetime1">
              <a:rPr lang="en-US"/>
              <a:pPr>
                <a:defRPr/>
              </a:pPr>
              <a:t>2/28/17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291331-9FB9-428E-BC1F-404043FB5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2077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/>
              <a:t>SFCCO - Making Change Happen</a:t>
            </a:r>
          </a:p>
        </p:txBody>
      </p:sp>
      <p:sp>
        <p:nvSpPr>
          <p:cNvPr id="1536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DFAAD3-0334-4484-A6D9-BE7EDE180DA1}" type="slidenum">
              <a:rPr lang="en-US" altLang="en-US" sz="1200" smtClean="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6628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/>
              <a:t>SFCCO - Making Change Happen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536A9F-B33E-4127-8B3E-AE3B0734DF00}" type="slidenum">
              <a:rPr lang="en-US" altLang="en-US" sz="1200" smtClean="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63073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/>
              <a:t>SFCCO - Making Change Happen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4EA154-692A-4138-9EB3-91036D87621D}" type="slidenum">
              <a:rPr lang="en-US" altLang="en-US" sz="1200" smtClean="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25750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SFCCO - Making Change Happen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291331-9FB9-428E-BC1F-404043FB53A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F81C-49E1-41B9-BF1A-FAB0BC7BF072}" type="datetime1">
              <a:rPr lang="en-US" smtClean="0"/>
              <a:t>2/28/17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Fiji High Commission - Canberra, Australia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C9020-8660-418A-B91F-C146AD33128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596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37487-5AF3-43AC-8E7A-BD9422A9C527}" type="datetime1">
              <a:rPr lang="en-US" smtClean="0"/>
              <a:t>2/28/17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Fiji High Commission - Canberra, Australia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B6548-C3D7-4995-980D-5625F15074E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406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25450"/>
            <a:ext cx="2057400" cy="5865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5" y="425450"/>
            <a:ext cx="6019800" cy="5865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A3A7E-A1EF-4070-8227-406DEBF8E371}" type="datetime1">
              <a:rPr lang="en-US" smtClean="0"/>
              <a:t>2/28/17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Fiji High Commission - Canberra, Australia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1411D-6A9C-4684-BA2B-14467E86A51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1845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BF325-DAD6-44E7-9989-40E0A03D752B}" type="datetime1">
              <a:rPr lang="en-US" smtClean="0"/>
              <a:t>2/28/17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Fiji High Commission - Canberra, Australia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BDE7E-1EB4-4A65-8E9F-2DF40FA474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16" descr="File:Coat of arms of Fiji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5450" y="0"/>
            <a:ext cx="10985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fj-flag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35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AAA2C3-83E3-40CB-B562-384202332FD2}" type="datetime1">
              <a:rPr lang="en-US" smtClean="0"/>
              <a:t>2/28/17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Fiji High Commission - Canberra, Australia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A27CB-3A1A-4EC8-B9A2-CFE45C2E71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37F1D-73FA-481D-AA1B-650ECD34DFA5}" type="datetime1">
              <a:rPr lang="en-US" smtClean="0"/>
              <a:t>2/28/17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Fiji High Commission - Canberra, Australia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CF42E-78CE-46E1-8525-BF3660D89A3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E2F5B2-531D-4617-9613-44D4F19A9665}" type="datetime1">
              <a:rPr lang="en-US" smtClean="0"/>
              <a:t>2/28/17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Fiji High Commission - Canberra, Australia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8B225-5D24-4110-88E3-4AC6A5AAE4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332AA-8D74-4C35-8B3B-DF3F0B6229AE}" type="datetime1">
              <a:rPr lang="en-US" smtClean="0"/>
              <a:t>2/28/17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Fiji High Commission - Canberra, Australia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75BD8-393F-4154-82B7-41459DB1BC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DB38E-FB47-4179-B733-6890C6A958EF}" type="datetime1">
              <a:rPr lang="en-US" smtClean="0"/>
              <a:t>2/28/17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Fiji High Commission - Canberra, Australia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8A7D9-0D7E-4401-8A21-6C83FCA0B17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49F51-92A1-41CE-B426-108A3C34436D}" type="datetime1">
              <a:rPr lang="en-US" smtClean="0"/>
              <a:t>2/28/17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Fiji High Commission - Canberra,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40EDD-17EE-4ACF-9B6C-42C80DD0809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7B7CC-04F9-4B87-B2D4-FDE900922ACB}" type="datetime1">
              <a:rPr lang="en-US" smtClean="0"/>
              <a:t>2/28/17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Fiji High Commission - Canberra, Australia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D8DD82-624D-4BA2-8201-A30C9ED2CC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A5E01-F5F2-46DC-8854-21A417B08120}" type="datetime1">
              <a:rPr lang="en-US" smtClean="0"/>
              <a:t>2/28/17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Fiji High Commission - Canberra, Australia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D454F-9D36-47C9-8FE3-180D1B20E09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1475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76B580-D1D3-48B2-A2CA-0D7CAC1967E4}" type="datetime1">
              <a:rPr lang="en-US" smtClean="0"/>
              <a:t>2/28/17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Fiji High Commission - Canberra, Australia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E5DE2-2091-4115-8220-87F42E65743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0CA50-6366-4F11-8885-F5F5D11E56AF}" type="datetime1">
              <a:rPr lang="en-US" smtClean="0"/>
              <a:t>2/28/17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Fiji High Commission - Canberra, Australia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53571-6237-4F8E-AF73-60AD6EAEE8A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70F2C4-73B6-4B11-8FE8-FCCC73136213}" type="datetime1">
              <a:rPr lang="en-US" smtClean="0"/>
              <a:t>2/28/17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Fiji High Commission - Canberra, Australia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03BDE-36EB-4FF3-BA75-64D723DB5D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C2596-D966-4C50-A8DD-18EEFC2EEA84}" type="datetime1">
              <a:rPr lang="en-US" smtClean="0"/>
              <a:t>2/28/17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Fiji High Commission - Canberra, Australia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64D3F-8522-4DDC-9A02-D7DF1FABD4A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336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175" y="17653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7653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540D6-30C9-4A15-BB99-60100E43E515}" type="datetime1">
              <a:rPr lang="en-US" smtClean="0"/>
              <a:t>2/28/17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Fiji High Commission - Canberra, Australia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85E0A-BFBF-485D-94FC-609DC85112A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502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3E92A-8349-4026-985A-FEB49F3B6BC7}" type="datetime1">
              <a:rPr lang="en-US" smtClean="0"/>
              <a:t>2/28/17</a:t>
            </a:fld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Fiji High Commission - Canberra, Australia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B1889-AB72-4ADF-B978-C7BDF9C2FD9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97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57462-66CD-4502-B4E3-BE5A300C03E0}" type="datetime1">
              <a:rPr lang="en-US" smtClean="0"/>
              <a:t>2/28/17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Fiji High Commission - Canberra, Australia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40B99-92B5-4D30-B9E5-5FAE6B0206A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927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ABCFB-237A-4D40-A46D-E70AC2983C40}" type="datetime1">
              <a:rPr lang="en-US" smtClean="0"/>
              <a:t>2/28/17</a:t>
            </a:fld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Fiji High Commission - Canberra, Australia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1AA37-03BD-492C-93E3-B288AF31655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271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802FF-0CDC-48F1-8089-63DA8C439CD1}" type="datetime1">
              <a:rPr lang="en-US" smtClean="0"/>
              <a:t>2/28/17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Fiji High Commission - Canberra, Australia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EC26D-CB59-431E-B099-7FA4C1CBBC9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154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D464-93D1-40E7-9362-9CF689BCDDFD}" type="datetime1">
              <a:rPr lang="en-US" smtClean="0"/>
              <a:t>2/28/17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Fiji High Commission - Canberra, Australia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3BCF1-F2F7-4CBC-8377-7663724AD3D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238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ile:Coat of arms of Fiji.pn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5450" y="0"/>
            <a:ext cx="10985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fj-flag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35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425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175" y="17653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117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51D68A-DD13-4E79-B3F1-4445F56BD176}" type="datetime1">
              <a:rPr lang="en-US" smtClean="0"/>
              <a:t>2/28/17</a:t>
            </a:fld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67063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Fiji High Commission - Canberra, Australia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27B2C8-95FC-4202-A0A2-93F51120E29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51D68A-DD13-4E79-B3F1-4445F56BD176}" type="datetime1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Fiji High Commission - Canberra, Australia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27B2C8-95FC-4202-A0A2-93F51120E29A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pic>
        <p:nvPicPr>
          <p:cNvPr id="9" name="Picture 7" descr="File:Coat of arms of Fiji.pn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5450" y="0"/>
            <a:ext cx="10985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fj-flag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35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28" r:id="rId1"/>
    <p:sldLayoutId id="2147484729" r:id="rId2"/>
    <p:sldLayoutId id="2147484730" r:id="rId3"/>
    <p:sldLayoutId id="2147484731" r:id="rId4"/>
    <p:sldLayoutId id="2147484732" r:id="rId5"/>
    <p:sldLayoutId id="2147484733" r:id="rId6"/>
    <p:sldLayoutId id="2147484734" r:id="rId7"/>
    <p:sldLayoutId id="2147484735" r:id="rId8"/>
    <p:sldLayoutId id="2147484736" r:id="rId9"/>
    <p:sldLayoutId id="2147484737" r:id="rId10"/>
    <p:sldLayoutId id="214748473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44FA27CB-3A1A-4EC8-B9A2-CFE45C2E71E5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pic>
        <p:nvPicPr>
          <p:cNvPr id="11" name="Picture 2" descr="http://upload.wikimedia.org/wikipedia/commons/d/d7/Flag-globe-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1737"/>
            <a:ext cx="2231901" cy="220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19672" y="2976279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b="1" i="1" cap="all" dirty="0">
                <a:solidFill>
                  <a:srgbClr val="C00000"/>
                </a:solidFill>
              </a:rPr>
              <a:t>Food Security, Biosecurity and National Security in the Melanesian Arc – </a:t>
            </a:r>
          </a:p>
          <a:p>
            <a:pPr algn="ctr"/>
            <a:r>
              <a:rPr lang="en-AU" sz="2000" b="1" i="1" cap="all" dirty="0">
                <a:solidFill>
                  <a:srgbClr val="C00000"/>
                </a:solidFill>
              </a:rPr>
              <a:t>THE FIJI CONTEXT</a:t>
            </a:r>
            <a:endParaRPr lang="en-AU" sz="2000" cap="all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5517232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PRESENTATION BY HIS EXCELLENCY HIGH COMMISSIONER YOGESH PUNJA</a:t>
            </a:r>
          </a:p>
          <a:p>
            <a:pPr algn="ctr"/>
            <a:r>
              <a:rPr lang="en-AU" b="1" dirty="0">
                <a:solidFill>
                  <a:schemeClr val="bg1"/>
                </a:solidFill>
              </a:rPr>
              <a:t>HIGH COMMISSIONER OF THE REPUBLIC OF FIJI </a:t>
            </a:r>
          </a:p>
        </p:txBody>
      </p:sp>
    </p:spTree>
    <p:extLst>
      <p:ext uri="{BB962C8B-B14F-4D97-AF65-F5344CB8AC3E}">
        <p14:creationId xmlns:p14="http://schemas.microsoft.com/office/powerpoint/2010/main" val="2440998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CLIMATE CHANGE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Fiji High Commission - Canberra, Australia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A27CB-3A1A-4EC8-B9A2-CFE45C2E71E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2"/>
                </a:solidFill>
              </a:rPr>
              <a:t>As a Pacific Island nation, Climate Change is an issue that I close to our heart.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3821778" cy="2552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06" y="1946858"/>
            <a:ext cx="3363896" cy="25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44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CONCLUSION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Fiji High Commission - Canberra, Australia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A27CB-3A1A-4EC8-B9A2-CFE45C2E71E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accent2"/>
                </a:solidFill>
                <a:latin typeface="+mn-lt"/>
              </a:rPr>
              <a:t>Security is a major concern for Fiji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>
                <a:latin typeface="+mn-lt"/>
              </a:rPr>
              <a:t>Food Security + Biosecurity = National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985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AU" sz="4000" dirty="0">
              <a:solidFill>
                <a:schemeClr val="accent2"/>
              </a:solidFill>
            </a:endParaRPr>
          </a:p>
          <a:p>
            <a:pPr algn="ctr"/>
            <a:endParaRPr lang="en-AU" sz="4000" dirty="0">
              <a:solidFill>
                <a:schemeClr val="accent2"/>
              </a:solidFill>
            </a:endParaRPr>
          </a:p>
          <a:p>
            <a:pPr algn="ctr"/>
            <a:r>
              <a:rPr lang="en-AU" sz="4000" dirty="0">
                <a:solidFill>
                  <a:schemeClr val="accent2"/>
                </a:solidFill>
              </a:rPr>
              <a:t>VINAKA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Fiji High Commission - Canberra, Australia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A27CB-3A1A-4EC8-B9A2-CFE45C2E71E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71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/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OVERVIEW</a:t>
            </a:r>
            <a:r>
              <a:rPr lang="en-AU" dirty="0">
                <a:solidFill>
                  <a:schemeClr val="accent2"/>
                </a:solidFill>
              </a:rPr>
              <a:t/>
            </a:r>
            <a:br>
              <a:rPr lang="en-AU" dirty="0">
                <a:solidFill>
                  <a:schemeClr val="accent2"/>
                </a:solidFill>
              </a:rPr>
            </a:br>
            <a:endParaRPr lang="en-AU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00628"/>
            <a:ext cx="7876356" cy="3840540"/>
          </a:xfrm>
        </p:spPr>
        <p:txBody>
          <a:bodyPr/>
          <a:lstStyle/>
          <a:p>
            <a:pPr algn="just"/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	</a:t>
            </a:r>
          </a:p>
          <a:p>
            <a:pPr marL="457200" indent="-457200" algn="just"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r>
              <a:rPr lang="en-AU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marL="457200" indent="-457200" algn="just"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r>
              <a:rPr lang="en-AU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Security</a:t>
            </a:r>
          </a:p>
          <a:p>
            <a:pPr marL="457200" indent="-457200" algn="just"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r>
              <a:rPr lang="en-AU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Biosecurity</a:t>
            </a:r>
            <a:endParaRPr lang="en-AU" altLang="en-US" sz="2400" dirty="0"/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r>
              <a:rPr lang="en-AU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Security</a:t>
            </a: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r>
              <a:rPr lang="en-AU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</a:t>
            </a:r>
          </a:p>
          <a:p>
            <a:pPr marL="457200" indent="-457200"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r>
              <a:rPr lang="en-AU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  <a:p>
            <a:pPr algn="just"/>
            <a:endParaRPr lang="en-AU" sz="2400" dirty="0">
              <a:latin typeface="Maiandra GD" panose="020E0502030308020204" pitchFamily="34" charset="0"/>
              <a:ea typeface="Batang" panose="02030600000101010101" pitchFamily="18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Fiji High Commission - Canberra, Australia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A27CB-3A1A-4EC8-B9A2-CFE45C2E71E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66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365760"/>
            <a:ext cx="4104456" cy="548640"/>
          </a:xfrm>
        </p:spPr>
        <p:txBody>
          <a:bodyPr/>
          <a:lstStyle/>
          <a:p>
            <a:pPr algn="ctr"/>
            <a:r>
              <a:rPr lang="en-AU" b="1" dirty="0">
                <a:solidFill>
                  <a:schemeClr val="accent2"/>
                </a:solidFill>
                <a:latin typeface="+mn-lt"/>
              </a:rPr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12548"/>
          </a:xfrm>
        </p:spPr>
        <p:txBody>
          <a:bodyPr>
            <a:normAutofit/>
          </a:bodyPr>
          <a:lstStyle/>
          <a:p>
            <a:pPr lvl="0"/>
            <a:endParaRPr lang="en-A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Fiji is a country of over 300 islands, 1/3 of which are inhabited. </a:t>
            </a:r>
          </a:p>
          <a:p>
            <a:pPr lvl="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of close to 900,000</a:t>
            </a:r>
          </a:p>
          <a:p>
            <a:pPr lvl="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land area approx. 18,700 sqm</a:t>
            </a:r>
          </a:p>
          <a:p>
            <a:pPr lvl="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 Economic Zone (EEZ) 1,290,000 km2</a:t>
            </a:r>
          </a:p>
          <a:p>
            <a:pPr marL="114300" indent="0" algn="just">
              <a:buNone/>
            </a:pPr>
            <a:endParaRPr lang="en-A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Fiji High Commission - Canberra, Australia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A27CB-3A1A-4EC8-B9A2-CFE45C2E71E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57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NATIONAL SECURITY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395289" y="1124744"/>
            <a:ext cx="7846625" cy="122391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romanLcPeriod"/>
            </a:pPr>
            <a:r>
              <a:rPr lang="en-AU" sz="2000" dirty="0">
                <a:solidFill>
                  <a:schemeClr val="accent2"/>
                </a:solidFill>
              </a:rPr>
              <a:t>Fiji as a transit point for transatlantic / transnational drug smuggling into Australia &amp; NZ.</a:t>
            </a:r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AU" sz="2400" dirty="0">
              <a:solidFill>
                <a:schemeClr val="accent2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AU" sz="2400" dirty="0">
              <a:solidFill>
                <a:schemeClr val="accent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Fiji High Commission - Canberra, Australia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A27CB-3A1A-4EC8-B9A2-CFE45C2E71E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0"/>
          <a:stretch/>
        </p:blipFill>
        <p:spPr>
          <a:xfrm>
            <a:off x="2483768" y="1916832"/>
            <a:ext cx="4680520" cy="30243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+mn-lt"/>
              </a:rPr>
              <a:t>NATIONAL SECURITY</a:t>
            </a:r>
            <a:endParaRPr lang="en-AU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7632848" cy="1224136"/>
          </a:xfrm>
        </p:spPr>
        <p:txBody>
          <a:bodyPr>
            <a:normAutofit/>
          </a:bodyPr>
          <a:lstStyle/>
          <a:p>
            <a:pPr marL="114300" indent="0"/>
            <a:r>
              <a:rPr lang="en-AU" sz="2000" dirty="0">
                <a:solidFill>
                  <a:schemeClr val="accent2"/>
                </a:solidFill>
              </a:rPr>
              <a:t>ii.	Money Laundering &amp; Terrorist Financing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AU" sz="2000" dirty="0"/>
              <a:t>A National Risk Assessment was conducted to identify Fiji’s risks and vulnerabilities</a:t>
            </a:r>
            <a:endParaRPr lang="en-AU" sz="2000" dirty="0">
              <a:latin typeface="Maiandra GD" panose="020E0502030308020204" pitchFamily="34" charset="0"/>
              <a:ea typeface="Batang" panose="02030600000101010101" pitchFamily="18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Fiji High Commission - Canberra, Australia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A27CB-3A1A-4EC8-B9A2-CFE45C2E71E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32053"/>
            <a:ext cx="3864474" cy="234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2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512888" y="287339"/>
            <a:ext cx="6696075" cy="621382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NATIONAL SECURITY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Fiji High Commission - Canberra, Australia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8D85A-4734-43C7-A19A-D6D9EE905EF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1043608" y="1196752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iii.	Monitoring and patrolling of our EEZ / Policing the Pillage of Fisheries resources from our EEZ</a:t>
            </a:r>
            <a:endParaRPr lang="en-AU" sz="2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1514" y="1931059"/>
            <a:ext cx="6508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1" dirty="0">
                <a:latin typeface="+mn-lt"/>
                <a:ea typeface="Calibri" panose="020F0502020204030204" pitchFamily="34" charset="0"/>
              </a:rPr>
              <a:t>Fiji has an exclusive economic zone (EEZ) of about 1,290,000 km2, while having a land area of about 18,333 km2</a:t>
            </a:r>
            <a:endParaRPr lang="en-AU" sz="18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57" y="2754057"/>
            <a:ext cx="4408948" cy="21151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47663" y="214313"/>
            <a:ext cx="6192689" cy="865187"/>
          </a:xfrm>
        </p:spPr>
        <p:txBody>
          <a:bodyPr/>
          <a:lstStyle/>
          <a:p>
            <a:pPr algn="ctr">
              <a:defRPr/>
            </a:pPr>
            <a:r>
              <a:rPr lang="en-US" sz="2400" b="1" dirty="0">
                <a:solidFill>
                  <a:schemeClr val="accent2"/>
                </a:solidFill>
              </a:rPr>
              <a:t>NATIONAL SECURITY</a:t>
            </a:r>
            <a:endParaRPr lang="en-NZ" sz="25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4" y="1268760"/>
            <a:ext cx="7344816" cy="576064"/>
          </a:xfrm>
        </p:spPr>
        <p:txBody>
          <a:bodyPr>
            <a:noAutofit/>
          </a:bodyPr>
          <a:lstStyle/>
          <a:p>
            <a:r>
              <a:rPr lang="en-AU" sz="2000" dirty="0">
                <a:solidFill>
                  <a:schemeClr val="accent2"/>
                </a:solidFill>
              </a:rPr>
              <a:t>iv. 	Political and Economic uncertainty &amp; Skilled Migration</a:t>
            </a:r>
          </a:p>
          <a:p>
            <a:endParaRPr lang="en-AU" sz="2000" dirty="0">
              <a:solidFill>
                <a:schemeClr val="accent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Fiji High Commission - Canberra, Australia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24BC6-C7F0-42F6-B321-A9C61FBA326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187624" y="1863484"/>
            <a:ext cx="7344816" cy="2861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AU" sz="2000" dirty="0">
                <a:ea typeface="Batang" panose="02030600000101010101" pitchFamily="18" charset="-127"/>
              </a:rPr>
              <a:t>Migration levels;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ea typeface="Batang" panose="02030600000101010101" pitchFamily="18" charset="-127"/>
              </a:rPr>
              <a:t>1987: 2,460 – 5,000 people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ea typeface="Batang" panose="02030600000101010101" pitchFamily="18" charset="-127"/>
              </a:rPr>
              <a:t>1992: 4,600 people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ea typeface="Batang" panose="02030600000101010101" pitchFamily="18" charset="-127"/>
              </a:rPr>
              <a:t>2001: 6,300 people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ea typeface="Batang" panose="02030600000101010101" pitchFamily="18" charset="-127"/>
              </a:rPr>
              <a:t>1987 – 2001: 75,800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ea typeface="Batang" panose="02030600000101010101" pitchFamily="18" charset="-127"/>
              </a:rPr>
              <a:t>Indo-Fijians: 89%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ea typeface="Batang" panose="02030600000101010101" pitchFamily="18" charset="-127"/>
              </a:rPr>
              <a:t>Fijians &amp; other races: 11%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2000" dirty="0">
              <a:ea typeface="Batang" panose="02030600000101010101" pitchFamily="18" charset="-127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34971366"/>
              </p:ext>
            </p:extLst>
          </p:nvPr>
        </p:nvGraphicFramePr>
        <p:xfrm>
          <a:off x="5077011" y="1795532"/>
          <a:ext cx="3168352" cy="2835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BIOSECURITY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Fiji High Commission - Canberra, Australia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A27CB-3A1A-4EC8-B9A2-CFE45C2E71E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2"/>
                </a:solidFill>
              </a:rPr>
              <a:t>Biosecurity is one of the most important national security considerations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The American Iguana threat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Asian subterranean termites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Fruit flies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Taro beetle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668" y="1555938"/>
            <a:ext cx="3424380" cy="1926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61" y="3068960"/>
            <a:ext cx="2381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1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FOOD SECURITY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Fiji High Commission - Canberra, Australia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A27CB-3A1A-4EC8-B9A2-CFE45C2E71E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2"/>
                </a:solidFill>
              </a:rPr>
              <a:t>The concept of ‘food security’ in the Fijian context is defined as the ability to produce safe, healthy, affordable food for all Fijians at all times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2072466" cy="1368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018" y="2564905"/>
            <a:ext cx="2072466" cy="1368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85" y="2564904"/>
            <a:ext cx="1831732" cy="1373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2564903"/>
            <a:ext cx="205122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5326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21109</TotalTime>
  <Words>359</Words>
  <Application>Microsoft Macintosh PowerPoint</Application>
  <PresentationFormat>On-screen Show (4:3)</PresentationFormat>
  <Paragraphs>83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Batang</vt:lpstr>
      <vt:lpstr>Calibri</vt:lpstr>
      <vt:lpstr>Franklin Gothic Book</vt:lpstr>
      <vt:lpstr>Franklin Gothic Medium</vt:lpstr>
      <vt:lpstr>Maiandra GD</vt:lpstr>
      <vt:lpstr>Times New Roman</vt:lpstr>
      <vt:lpstr>Tunga</vt:lpstr>
      <vt:lpstr>Wingdings</vt:lpstr>
      <vt:lpstr>Arial</vt:lpstr>
      <vt:lpstr>Default Design</vt:lpstr>
      <vt:lpstr>Angles</vt:lpstr>
      <vt:lpstr>PowerPoint Presentation</vt:lpstr>
      <vt:lpstr> OVERVIEW </vt:lpstr>
      <vt:lpstr>introduction</vt:lpstr>
      <vt:lpstr>NATIONAL SECURITY</vt:lpstr>
      <vt:lpstr>NATIONAL SECURITY</vt:lpstr>
      <vt:lpstr>NATIONAL SECURITY</vt:lpstr>
      <vt:lpstr>NATIONAL SECURITY</vt:lpstr>
      <vt:lpstr>BIOSECURITY</vt:lpstr>
      <vt:lpstr>FOOD SECURITY</vt:lpstr>
      <vt:lpstr>CLIMATE CHANGE</vt:lpstr>
      <vt:lpstr>CONCLUSION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TO PM MON 27 APR 09</dc:title>
  <dc:creator>Jonetani T. Tagivetaua</dc:creator>
  <cp:lastModifiedBy>Susan Kim</cp:lastModifiedBy>
  <cp:revision>772</cp:revision>
  <dcterms:created xsi:type="dcterms:W3CDTF">2009-04-27T02:02:35Z</dcterms:created>
  <dcterms:modified xsi:type="dcterms:W3CDTF">2017-02-27T23:26:49Z</dcterms:modified>
</cp:coreProperties>
</file>