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58" r:id="rId4"/>
    <p:sldId id="266" r:id="rId5"/>
    <p:sldId id="267" r:id="rId6"/>
    <p:sldId id="259" r:id="rId7"/>
    <p:sldId id="261" r:id="rId8"/>
    <p:sldId id="262" r:id="rId9"/>
    <p:sldId id="265"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74" d="100"/>
          <a:sy n="74" d="100"/>
        </p:scale>
        <p:origin x="90" y="7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EDC634-4303-4D5E-9ED8-FCE55F7E03A3}" type="datetimeFigureOut">
              <a:rPr lang="en-AU" smtClean="0"/>
              <a:t>21/02/2017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11A6B9-206E-4D76-97B6-E9D63353E744}" type="slidenum">
              <a:rPr lang="en-AU" smtClean="0"/>
              <a:t>‹#›</a:t>
            </a:fld>
            <a:endParaRPr lang="en-AU"/>
          </a:p>
        </p:txBody>
      </p:sp>
    </p:spTree>
    <p:extLst>
      <p:ext uri="{BB962C8B-B14F-4D97-AF65-F5344CB8AC3E}">
        <p14:creationId xmlns:p14="http://schemas.microsoft.com/office/powerpoint/2010/main" val="4280193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4EDC634-4303-4D5E-9ED8-FCE55F7E03A3}" type="datetimeFigureOut">
              <a:rPr lang="en-AU" smtClean="0"/>
              <a:t>21/02/2017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11A6B9-206E-4D76-97B6-E9D63353E744}" type="slidenum">
              <a:rPr lang="en-AU" smtClean="0"/>
              <a:t>‹#›</a:t>
            </a:fld>
            <a:endParaRPr lang="en-AU"/>
          </a:p>
        </p:txBody>
      </p:sp>
    </p:spTree>
    <p:extLst>
      <p:ext uri="{BB962C8B-B14F-4D97-AF65-F5344CB8AC3E}">
        <p14:creationId xmlns:p14="http://schemas.microsoft.com/office/powerpoint/2010/main" val="73939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4EDC634-4303-4D5E-9ED8-FCE55F7E03A3}" type="datetimeFigureOut">
              <a:rPr lang="en-AU" smtClean="0"/>
              <a:t>21/02/2017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11A6B9-206E-4D76-97B6-E9D63353E744}" type="slidenum">
              <a:rPr lang="en-AU" smtClean="0"/>
              <a:t>‹#›</a:t>
            </a:fld>
            <a:endParaRPr lang="en-AU"/>
          </a:p>
        </p:txBody>
      </p:sp>
    </p:spTree>
    <p:extLst>
      <p:ext uri="{BB962C8B-B14F-4D97-AF65-F5344CB8AC3E}">
        <p14:creationId xmlns:p14="http://schemas.microsoft.com/office/powerpoint/2010/main" val="3513596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4EDC634-4303-4D5E-9ED8-FCE55F7E03A3}" type="datetimeFigureOut">
              <a:rPr lang="en-AU" smtClean="0"/>
              <a:t>21/02/2017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11A6B9-206E-4D76-97B6-E9D63353E744}" type="slidenum">
              <a:rPr lang="en-AU" smtClean="0"/>
              <a:t>‹#›</a:t>
            </a:fld>
            <a:endParaRPr lang="en-AU"/>
          </a:p>
        </p:txBody>
      </p:sp>
    </p:spTree>
    <p:extLst>
      <p:ext uri="{BB962C8B-B14F-4D97-AF65-F5344CB8AC3E}">
        <p14:creationId xmlns:p14="http://schemas.microsoft.com/office/powerpoint/2010/main" val="396856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EDC634-4303-4D5E-9ED8-FCE55F7E03A3}" type="datetimeFigureOut">
              <a:rPr lang="en-AU" smtClean="0"/>
              <a:t>21/02/2017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11A6B9-206E-4D76-97B6-E9D63353E744}" type="slidenum">
              <a:rPr lang="en-AU" smtClean="0"/>
              <a:t>‹#›</a:t>
            </a:fld>
            <a:endParaRPr lang="en-AU"/>
          </a:p>
        </p:txBody>
      </p:sp>
    </p:spTree>
    <p:extLst>
      <p:ext uri="{BB962C8B-B14F-4D97-AF65-F5344CB8AC3E}">
        <p14:creationId xmlns:p14="http://schemas.microsoft.com/office/powerpoint/2010/main" val="4147285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4EDC634-4303-4D5E-9ED8-FCE55F7E03A3}" type="datetimeFigureOut">
              <a:rPr lang="en-AU" smtClean="0"/>
              <a:t>21/02/2017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11A6B9-206E-4D76-97B6-E9D63353E744}" type="slidenum">
              <a:rPr lang="en-AU" smtClean="0"/>
              <a:t>‹#›</a:t>
            </a:fld>
            <a:endParaRPr lang="en-AU"/>
          </a:p>
        </p:txBody>
      </p:sp>
    </p:spTree>
    <p:extLst>
      <p:ext uri="{BB962C8B-B14F-4D97-AF65-F5344CB8AC3E}">
        <p14:creationId xmlns:p14="http://schemas.microsoft.com/office/powerpoint/2010/main" val="97660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4EDC634-4303-4D5E-9ED8-FCE55F7E03A3}" type="datetimeFigureOut">
              <a:rPr lang="en-AU" smtClean="0"/>
              <a:t>21/02/2017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411A6B9-206E-4D76-97B6-E9D63353E744}" type="slidenum">
              <a:rPr lang="en-AU" smtClean="0"/>
              <a:t>‹#›</a:t>
            </a:fld>
            <a:endParaRPr lang="en-AU"/>
          </a:p>
        </p:txBody>
      </p:sp>
    </p:spTree>
    <p:extLst>
      <p:ext uri="{BB962C8B-B14F-4D97-AF65-F5344CB8AC3E}">
        <p14:creationId xmlns:p14="http://schemas.microsoft.com/office/powerpoint/2010/main" val="2207259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4EDC634-4303-4D5E-9ED8-FCE55F7E03A3}" type="datetimeFigureOut">
              <a:rPr lang="en-AU" smtClean="0"/>
              <a:t>21/02/2017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411A6B9-206E-4D76-97B6-E9D63353E744}" type="slidenum">
              <a:rPr lang="en-AU" smtClean="0"/>
              <a:t>‹#›</a:t>
            </a:fld>
            <a:endParaRPr lang="en-AU"/>
          </a:p>
        </p:txBody>
      </p:sp>
    </p:spTree>
    <p:extLst>
      <p:ext uri="{BB962C8B-B14F-4D97-AF65-F5344CB8AC3E}">
        <p14:creationId xmlns:p14="http://schemas.microsoft.com/office/powerpoint/2010/main" val="44871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EDC634-4303-4D5E-9ED8-FCE55F7E03A3}" type="datetimeFigureOut">
              <a:rPr lang="en-AU" smtClean="0"/>
              <a:t>21/02/2017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411A6B9-206E-4D76-97B6-E9D63353E744}" type="slidenum">
              <a:rPr lang="en-AU" smtClean="0"/>
              <a:t>‹#›</a:t>
            </a:fld>
            <a:endParaRPr lang="en-AU"/>
          </a:p>
        </p:txBody>
      </p:sp>
    </p:spTree>
    <p:extLst>
      <p:ext uri="{BB962C8B-B14F-4D97-AF65-F5344CB8AC3E}">
        <p14:creationId xmlns:p14="http://schemas.microsoft.com/office/powerpoint/2010/main" val="223399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EDC634-4303-4D5E-9ED8-FCE55F7E03A3}" type="datetimeFigureOut">
              <a:rPr lang="en-AU" smtClean="0"/>
              <a:t>21/02/2017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11A6B9-206E-4D76-97B6-E9D63353E744}" type="slidenum">
              <a:rPr lang="en-AU" smtClean="0"/>
              <a:t>‹#›</a:t>
            </a:fld>
            <a:endParaRPr lang="en-AU"/>
          </a:p>
        </p:txBody>
      </p:sp>
    </p:spTree>
    <p:extLst>
      <p:ext uri="{BB962C8B-B14F-4D97-AF65-F5344CB8AC3E}">
        <p14:creationId xmlns:p14="http://schemas.microsoft.com/office/powerpoint/2010/main" val="1439538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EDC634-4303-4D5E-9ED8-FCE55F7E03A3}" type="datetimeFigureOut">
              <a:rPr lang="en-AU" smtClean="0"/>
              <a:t>21/02/2017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11A6B9-206E-4D76-97B6-E9D63353E744}" type="slidenum">
              <a:rPr lang="en-AU" smtClean="0"/>
              <a:t>‹#›</a:t>
            </a:fld>
            <a:endParaRPr lang="en-AU"/>
          </a:p>
        </p:txBody>
      </p:sp>
    </p:spTree>
    <p:extLst>
      <p:ext uri="{BB962C8B-B14F-4D97-AF65-F5344CB8AC3E}">
        <p14:creationId xmlns:p14="http://schemas.microsoft.com/office/powerpoint/2010/main" val="2516432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DC634-4303-4D5E-9ED8-FCE55F7E03A3}" type="datetimeFigureOut">
              <a:rPr lang="en-AU" smtClean="0"/>
              <a:t>21/02/2017</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1A6B9-206E-4D76-97B6-E9D63353E744}" type="slidenum">
              <a:rPr lang="en-AU" smtClean="0"/>
              <a:t>‹#›</a:t>
            </a:fld>
            <a:endParaRPr lang="en-AU"/>
          </a:p>
        </p:txBody>
      </p:sp>
    </p:spTree>
    <p:extLst>
      <p:ext uri="{BB962C8B-B14F-4D97-AF65-F5344CB8AC3E}">
        <p14:creationId xmlns:p14="http://schemas.microsoft.com/office/powerpoint/2010/main" val="349273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tiff"/><Relationship Id="rId5" Type="http://schemas.microsoft.com/office/2007/relationships/hdphoto" Target="../media/hdphoto6.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94663" y="450549"/>
            <a:ext cx="8839966" cy="6407451"/>
          </a:xfrm>
          <a:prstGeom prst="rect">
            <a:avLst/>
          </a:prstGeom>
        </p:spPr>
      </p:pic>
    </p:spTree>
    <p:extLst>
      <p:ext uri="{BB962C8B-B14F-4D97-AF65-F5344CB8AC3E}">
        <p14:creationId xmlns:p14="http://schemas.microsoft.com/office/powerpoint/2010/main" val="4157023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6821" y="462636"/>
            <a:ext cx="3656245" cy="54919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533" y="334700"/>
            <a:ext cx="5012267" cy="3336877"/>
          </a:xfrm>
          <a:prstGeom prst="rect">
            <a:avLst/>
          </a:prstGeom>
        </p:spPr>
      </p:pic>
      <p:sp>
        <p:nvSpPr>
          <p:cNvPr id="4" name="TextBox 3"/>
          <p:cNvSpPr txBox="1"/>
          <p:nvPr/>
        </p:nvSpPr>
        <p:spPr>
          <a:xfrm>
            <a:off x="5384799" y="3954074"/>
            <a:ext cx="6180667" cy="2369880"/>
          </a:xfrm>
          <a:prstGeom prst="rect">
            <a:avLst/>
          </a:prstGeom>
          <a:noFill/>
        </p:spPr>
        <p:txBody>
          <a:bodyPr wrap="square" rtlCol="0">
            <a:spAutoFit/>
          </a:bodyPr>
          <a:lstStyle/>
          <a:p>
            <a:r>
              <a:rPr lang="en-AU" sz="2800" dirty="0" smtClean="0">
                <a:solidFill>
                  <a:srgbClr val="FFFF00"/>
                </a:solidFill>
              </a:rPr>
              <a:t>Grass fallows near Yangoru, East Sepik.</a:t>
            </a:r>
          </a:p>
          <a:p>
            <a:r>
              <a:rPr lang="en-AU" sz="2400" dirty="0" smtClean="0">
                <a:solidFill>
                  <a:schemeClr val="bg1"/>
                </a:solidFill>
              </a:rPr>
              <a:t>A strong dry season has resulted in the loss of forest and innovation in agricultural techniques. The fallow period is around 15 years and two plantings of  yams and taro are made before the plot is fallowed.</a:t>
            </a:r>
            <a:endParaRPr lang="en-AU" sz="2400" dirty="0">
              <a:solidFill>
                <a:schemeClr val="bg1"/>
              </a:solidFill>
            </a:endParaRPr>
          </a:p>
        </p:txBody>
      </p:sp>
    </p:spTree>
    <p:extLst>
      <p:ext uri="{BB962C8B-B14F-4D97-AF65-F5344CB8AC3E}">
        <p14:creationId xmlns:p14="http://schemas.microsoft.com/office/powerpoint/2010/main" val="1490303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17300" y="615532"/>
            <a:ext cx="4819417" cy="3160631"/>
          </a:xfrm>
          <a:prstGeom prst="rect">
            <a:avLst/>
          </a:prstGeom>
        </p:spPr>
      </p:pic>
      <p:sp>
        <p:nvSpPr>
          <p:cNvPr id="3" name="TextBox 2"/>
          <p:cNvSpPr txBox="1"/>
          <p:nvPr/>
        </p:nvSpPr>
        <p:spPr>
          <a:xfrm>
            <a:off x="617300" y="4662152"/>
            <a:ext cx="9916733" cy="1938992"/>
          </a:xfrm>
          <a:prstGeom prst="rect">
            <a:avLst/>
          </a:prstGeom>
          <a:noFill/>
        </p:spPr>
        <p:txBody>
          <a:bodyPr wrap="square" rtlCol="0">
            <a:spAutoFit/>
          </a:bodyPr>
          <a:lstStyle/>
          <a:p>
            <a:r>
              <a:rPr lang="en-AU" sz="2400" dirty="0" smtClean="0">
                <a:solidFill>
                  <a:schemeClr val="bg1"/>
                </a:solidFill>
                <a:latin typeface="Calibri" panose="020F0502020204030204" pitchFamily="34" charset="0"/>
              </a:rPr>
              <a:t>Short fallow systems in Enga Province.  </a:t>
            </a:r>
          </a:p>
          <a:p>
            <a:r>
              <a:rPr lang="en-AU" sz="2400" dirty="0" smtClean="0">
                <a:solidFill>
                  <a:schemeClr val="bg1"/>
                </a:solidFill>
                <a:latin typeface="Calibri" panose="020F0502020204030204" pitchFamily="34" charset="0"/>
              </a:rPr>
              <a:t>Fallows are short, between 2 and 3 months long. Cultivation periods up to 20 years.</a:t>
            </a:r>
          </a:p>
          <a:p>
            <a:r>
              <a:rPr lang="en-AU" sz="2400" dirty="0" smtClean="0">
                <a:solidFill>
                  <a:schemeClr val="bg1"/>
                </a:solidFill>
                <a:latin typeface="Calibri" panose="020F0502020204030204" pitchFamily="34" charset="0"/>
              </a:rPr>
              <a:t>Land is completely tilled with shovels and formed into mounds; grasses, weeds and old vines are buried in the soils as green manure (compost). </a:t>
            </a:r>
            <a:endParaRPr lang="en-AU" sz="2400" dirty="0">
              <a:solidFill>
                <a:schemeClr val="bg1"/>
              </a:solidFill>
              <a:latin typeface="Calibri" panose="020F0502020204030204" pitchFamily="34" charset="0"/>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6000"/>
                    </a14:imgEffect>
                  </a14:imgLayer>
                </a14:imgProps>
              </a:ext>
              <a:ext uri="{28A0092B-C50C-407E-A947-70E740481C1C}">
                <a14:useLocalDpi xmlns:a14="http://schemas.microsoft.com/office/drawing/2010/main" val="0"/>
              </a:ext>
            </a:extLst>
          </a:blip>
          <a:stretch>
            <a:fillRect/>
          </a:stretch>
        </p:blipFill>
        <p:spPr>
          <a:xfrm>
            <a:off x="7513259" y="2241867"/>
            <a:ext cx="4124394" cy="274578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746" y="508732"/>
            <a:ext cx="3334681" cy="2220037"/>
          </a:xfrm>
          <a:prstGeom prst="rect">
            <a:avLst/>
          </a:prstGeom>
        </p:spPr>
      </p:pic>
    </p:spTree>
    <p:extLst>
      <p:ext uri="{BB962C8B-B14F-4D97-AF65-F5344CB8AC3E}">
        <p14:creationId xmlns:p14="http://schemas.microsoft.com/office/powerpoint/2010/main" val="985328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609600" y="533400"/>
          <a:ext cx="5421313" cy="5486400"/>
        </p:xfrm>
        <a:graphic>
          <a:graphicData uri="http://schemas.openxmlformats.org/presentationml/2006/ole">
            <mc:AlternateContent xmlns:mc="http://schemas.openxmlformats.org/markup-compatibility/2006">
              <mc:Choice xmlns:v="urn:schemas-microsoft-com:vml" Requires="v">
                <p:oleObj spid="_x0000_s1036" name="Chart" r:id="rId3" imgW="3219704" imgH="3257798" progId="Excel.Chart.8">
                  <p:embed/>
                </p:oleObj>
              </mc:Choice>
              <mc:Fallback>
                <p:oleObj name="Chart" r:id="rId3" imgW="3219704" imgH="325779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33400"/>
                        <a:ext cx="542131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3"/>
          <p:cNvSpPr txBox="1">
            <a:spLocks noChangeArrowheads="1"/>
          </p:cNvSpPr>
          <p:nvPr/>
        </p:nvSpPr>
        <p:spPr bwMode="auto">
          <a:xfrm>
            <a:off x="6096000" y="685800"/>
            <a:ext cx="2819400" cy="314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dirty="0">
                <a:solidFill>
                  <a:schemeClr val="bg1"/>
                </a:solidFill>
                <a:latin typeface="Arial" panose="020B0604020202020204" pitchFamily="34" charset="0"/>
              </a:rPr>
              <a:t>Population growth rate 1966 to 2000:</a:t>
            </a:r>
          </a:p>
          <a:p>
            <a:endParaRPr lang="en-US" altLang="en-US" sz="2000" b="1" dirty="0">
              <a:solidFill>
                <a:schemeClr val="bg1"/>
              </a:solidFill>
              <a:latin typeface="Arial" panose="020B0604020202020204" pitchFamily="34" charset="0"/>
            </a:endParaRPr>
          </a:p>
          <a:p>
            <a:r>
              <a:rPr lang="en-US" altLang="en-US" sz="2800" b="1" dirty="0">
                <a:solidFill>
                  <a:schemeClr val="bg1"/>
                </a:solidFill>
                <a:latin typeface="Arial" panose="020B0604020202020204" pitchFamily="34" charset="0"/>
              </a:rPr>
              <a:t>2.4% to 2.6% per year</a:t>
            </a:r>
          </a:p>
          <a:p>
            <a:endParaRPr lang="en-US" altLang="en-US" sz="2800" b="1" dirty="0">
              <a:solidFill>
                <a:schemeClr val="bg1"/>
              </a:solidFill>
              <a:latin typeface="Arial" panose="020B0604020202020204" pitchFamily="34" charset="0"/>
            </a:endParaRPr>
          </a:p>
          <a:p>
            <a:r>
              <a:rPr lang="en-US" altLang="en-US" sz="2800" b="1" dirty="0">
                <a:solidFill>
                  <a:schemeClr val="bg1"/>
                </a:solidFill>
                <a:latin typeface="Arial" panose="020B0604020202020204" pitchFamily="34" charset="0"/>
              </a:rPr>
              <a:t>Doubling time 30 years</a:t>
            </a:r>
          </a:p>
        </p:txBody>
      </p:sp>
      <p:sp>
        <p:nvSpPr>
          <p:cNvPr id="4" name="Rectangle 5"/>
          <p:cNvSpPr>
            <a:spLocks noChangeArrowheads="1"/>
          </p:cNvSpPr>
          <p:nvPr/>
        </p:nvSpPr>
        <p:spPr bwMode="auto">
          <a:xfrm>
            <a:off x="1876425" y="2062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graphicFrame>
        <p:nvGraphicFramePr>
          <p:cNvPr id="5" name="Object 4"/>
          <p:cNvGraphicFramePr>
            <a:graphicFrameLocks noChangeAspect="1"/>
          </p:cNvGraphicFramePr>
          <p:nvPr/>
        </p:nvGraphicFramePr>
        <p:xfrm>
          <a:off x="6019800" y="3581400"/>
          <a:ext cx="4572000" cy="3644900"/>
        </p:xfrm>
        <a:graphic>
          <a:graphicData uri="http://schemas.openxmlformats.org/presentationml/2006/ole">
            <mc:AlternateContent xmlns:mc="http://schemas.openxmlformats.org/markup-compatibility/2006">
              <mc:Choice xmlns:v="urn:schemas-microsoft-com:vml" Requires="v">
                <p:oleObj spid="_x0000_s1037" r:id="rId5" imgW="5391150" imgH="2733675" progId="Excel.Chart.8">
                  <p:embed/>
                </p:oleObj>
              </mc:Choice>
              <mc:Fallback>
                <p:oleObj r:id="rId5" imgW="5391150" imgH="2733675"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581400"/>
                        <a:ext cx="4572000" cy="364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6"/>
          <p:cNvSpPr txBox="1">
            <a:spLocks noChangeArrowheads="1"/>
          </p:cNvSpPr>
          <p:nvPr/>
        </p:nvSpPr>
        <p:spPr bwMode="auto">
          <a:xfrm>
            <a:off x="6096000" y="6461125"/>
            <a:ext cx="749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Arial" panose="020B0604020202020204" pitchFamily="34" charset="0"/>
              </a:rPr>
              <a:t>1966</a:t>
            </a:r>
          </a:p>
        </p:txBody>
      </p:sp>
      <p:sp>
        <p:nvSpPr>
          <p:cNvPr id="7" name="Text Box 7"/>
          <p:cNvSpPr txBox="1">
            <a:spLocks noChangeArrowheads="1"/>
          </p:cNvSpPr>
          <p:nvPr/>
        </p:nvSpPr>
        <p:spPr bwMode="auto">
          <a:xfrm>
            <a:off x="7086600" y="6461125"/>
            <a:ext cx="749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Arial" panose="020B0604020202020204" pitchFamily="34" charset="0"/>
              </a:rPr>
              <a:t>2000</a:t>
            </a:r>
          </a:p>
        </p:txBody>
      </p:sp>
      <p:sp>
        <p:nvSpPr>
          <p:cNvPr id="8" name="Text Box 8"/>
          <p:cNvSpPr txBox="1">
            <a:spLocks noChangeArrowheads="1"/>
          </p:cNvSpPr>
          <p:nvPr/>
        </p:nvSpPr>
        <p:spPr bwMode="auto">
          <a:xfrm>
            <a:off x="8077200" y="6461125"/>
            <a:ext cx="749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Arial" panose="020B0604020202020204" pitchFamily="34" charset="0"/>
              </a:rPr>
              <a:t>2030</a:t>
            </a:r>
          </a:p>
        </p:txBody>
      </p:sp>
      <p:sp>
        <p:nvSpPr>
          <p:cNvPr id="9" name="Text Box 9"/>
          <p:cNvSpPr txBox="1">
            <a:spLocks noChangeArrowheads="1"/>
          </p:cNvSpPr>
          <p:nvPr/>
        </p:nvSpPr>
        <p:spPr bwMode="auto">
          <a:xfrm>
            <a:off x="8458200" y="60960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Arial" panose="020B0604020202020204" pitchFamily="34" charset="0"/>
              </a:rPr>
              <a:t>2</a:t>
            </a:r>
          </a:p>
        </p:txBody>
      </p:sp>
      <p:sp>
        <p:nvSpPr>
          <p:cNvPr id="10" name="Text Box 10"/>
          <p:cNvSpPr txBox="1">
            <a:spLocks noChangeArrowheads="1"/>
          </p:cNvSpPr>
          <p:nvPr/>
        </p:nvSpPr>
        <p:spPr bwMode="auto">
          <a:xfrm>
            <a:off x="8382000" y="388620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Arial" panose="020B0604020202020204" pitchFamily="34" charset="0"/>
              </a:rPr>
              <a:t>12</a:t>
            </a:r>
          </a:p>
        </p:txBody>
      </p:sp>
      <p:sp>
        <p:nvSpPr>
          <p:cNvPr id="11" name="Text Box 11"/>
          <p:cNvSpPr txBox="1">
            <a:spLocks noChangeArrowheads="1"/>
          </p:cNvSpPr>
          <p:nvPr/>
        </p:nvSpPr>
        <p:spPr bwMode="auto">
          <a:xfrm>
            <a:off x="8458200" y="54102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Arial" panose="020B0604020202020204" pitchFamily="34" charset="0"/>
              </a:rPr>
              <a:t>6</a:t>
            </a:r>
          </a:p>
        </p:txBody>
      </p:sp>
      <p:pic>
        <p:nvPicPr>
          <p:cNvPr id="12" name="Picture 12"/>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6096000"/>
            <a:ext cx="11430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709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3078" y="219178"/>
            <a:ext cx="8705843" cy="6419644"/>
          </a:xfrm>
          <a:prstGeom prst="rect">
            <a:avLst/>
          </a:prstGeom>
          <a:ln>
            <a:solidFill>
              <a:schemeClr val="tx1"/>
            </a:solidFill>
          </a:ln>
        </p:spPr>
      </p:pic>
    </p:spTree>
    <p:extLst>
      <p:ext uri="{BB962C8B-B14F-4D97-AF65-F5344CB8AC3E}">
        <p14:creationId xmlns:p14="http://schemas.microsoft.com/office/powerpoint/2010/main" val="28245527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7476" y="492361"/>
            <a:ext cx="8279995" cy="5751684"/>
          </a:xfrm>
          <a:prstGeom prst="rect">
            <a:avLst/>
          </a:prstGeom>
        </p:spPr>
      </p:pic>
    </p:spTree>
    <p:extLst>
      <p:ext uri="{BB962C8B-B14F-4D97-AF65-F5344CB8AC3E}">
        <p14:creationId xmlns:p14="http://schemas.microsoft.com/office/powerpoint/2010/main" val="2017276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1650" y="185737"/>
            <a:ext cx="8648700" cy="6486525"/>
          </a:xfrm>
          <a:prstGeom prst="rect">
            <a:avLst/>
          </a:prstGeom>
          <a:solidFill>
            <a:schemeClr val="tx2"/>
          </a:solidFill>
        </p:spPr>
      </p:pic>
    </p:spTree>
    <p:extLst>
      <p:ext uri="{BB962C8B-B14F-4D97-AF65-F5344CB8AC3E}">
        <p14:creationId xmlns:p14="http://schemas.microsoft.com/office/powerpoint/2010/main" val="3549160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2596" y="57620"/>
            <a:ext cx="8766808" cy="6742760"/>
          </a:xfrm>
          <a:prstGeom prst="rect">
            <a:avLst/>
          </a:prstGeom>
          <a:ln>
            <a:solidFill>
              <a:schemeClr val="tx1"/>
            </a:solidFill>
          </a:ln>
        </p:spPr>
      </p:pic>
    </p:spTree>
    <p:extLst>
      <p:ext uri="{BB962C8B-B14F-4D97-AF65-F5344CB8AC3E}">
        <p14:creationId xmlns:p14="http://schemas.microsoft.com/office/powerpoint/2010/main" val="1919018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19536" y="260648"/>
            <a:ext cx="5302328" cy="5760640"/>
          </a:xfrm>
          <a:prstGeom prst="rect">
            <a:avLst/>
          </a:prstGeom>
        </p:spPr>
      </p:pic>
      <p:sp>
        <p:nvSpPr>
          <p:cNvPr id="4" name="TextBox 3"/>
          <p:cNvSpPr txBox="1"/>
          <p:nvPr/>
        </p:nvSpPr>
        <p:spPr>
          <a:xfrm>
            <a:off x="7536160" y="476673"/>
            <a:ext cx="2952328" cy="5447645"/>
          </a:xfrm>
          <a:prstGeom prst="rect">
            <a:avLst/>
          </a:prstGeom>
          <a:noFill/>
        </p:spPr>
        <p:txBody>
          <a:bodyPr wrap="square" rtlCol="0">
            <a:spAutoFit/>
          </a:bodyPr>
          <a:lstStyle/>
          <a:p>
            <a:r>
              <a:rPr lang="en-AU" sz="2400" dirty="0">
                <a:solidFill>
                  <a:srgbClr val="FFFF00"/>
                </a:solidFill>
              </a:rPr>
              <a:t>Fallow Successions</a:t>
            </a:r>
          </a:p>
          <a:p>
            <a:endParaRPr lang="en-AU" sz="1600" dirty="0"/>
          </a:p>
          <a:p>
            <a:r>
              <a:rPr lang="en-AU" sz="1600" dirty="0">
                <a:solidFill>
                  <a:schemeClr val="bg1"/>
                </a:solidFill>
              </a:rPr>
              <a:t>The regrowth in a fallow plot  is influenced by rainfall, soils and the surrounding vegetation.</a:t>
            </a:r>
          </a:p>
          <a:p>
            <a:endParaRPr lang="en-AU" sz="1600" dirty="0">
              <a:solidFill>
                <a:schemeClr val="bg1"/>
              </a:solidFill>
            </a:endParaRPr>
          </a:p>
          <a:p>
            <a:r>
              <a:rPr lang="en-AU" sz="1600" dirty="0">
                <a:solidFill>
                  <a:schemeClr val="bg1"/>
                </a:solidFill>
              </a:rPr>
              <a:t>A series of plant communities succeed one another on the fallow plot, each community providing the environmental conditions for the next.</a:t>
            </a:r>
          </a:p>
          <a:p>
            <a:endParaRPr lang="en-AU" sz="1600" dirty="0">
              <a:solidFill>
                <a:schemeClr val="bg1"/>
              </a:solidFill>
            </a:endParaRPr>
          </a:p>
          <a:p>
            <a:r>
              <a:rPr lang="en-AU" sz="1600" dirty="0">
                <a:solidFill>
                  <a:schemeClr val="bg1"/>
                </a:solidFill>
              </a:rPr>
              <a:t>A typical 30 year succession is:</a:t>
            </a:r>
          </a:p>
          <a:p>
            <a:pPr marL="285750" indent="-285750">
              <a:buFont typeface="Arial" panose="020B0604020202020204" pitchFamily="34" charset="0"/>
              <a:buChar char="•"/>
            </a:pPr>
            <a:r>
              <a:rPr lang="en-AU" sz="1400" dirty="0">
                <a:solidFill>
                  <a:schemeClr val="bg1"/>
                </a:solidFill>
              </a:rPr>
              <a:t>(1-2 years) short grasses and weeds;</a:t>
            </a:r>
          </a:p>
          <a:p>
            <a:pPr marL="285750" indent="-285750">
              <a:buFont typeface="Arial" panose="020B0604020202020204" pitchFamily="34" charset="0"/>
              <a:buChar char="•"/>
            </a:pPr>
            <a:r>
              <a:rPr lang="en-AU" sz="1400" dirty="0">
                <a:solidFill>
                  <a:schemeClr val="bg1"/>
                </a:solidFill>
              </a:rPr>
              <a:t>(5 years) tall cane grasses;</a:t>
            </a:r>
          </a:p>
          <a:p>
            <a:pPr marL="285750" indent="-285750">
              <a:buFont typeface="Arial" panose="020B0604020202020204" pitchFamily="34" charset="0"/>
              <a:buChar char="•"/>
            </a:pPr>
            <a:r>
              <a:rPr lang="en-AU" sz="1400" dirty="0">
                <a:solidFill>
                  <a:schemeClr val="bg1"/>
                </a:solidFill>
              </a:rPr>
              <a:t>(15 years) softwood trees and scrub;</a:t>
            </a:r>
          </a:p>
          <a:p>
            <a:pPr marL="285750" indent="-285750">
              <a:buFont typeface="Arial" panose="020B0604020202020204" pitchFamily="34" charset="0"/>
              <a:buChar char="•"/>
            </a:pPr>
            <a:r>
              <a:rPr lang="en-AU" sz="1400" dirty="0">
                <a:solidFill>
                  <a:schemeClr val="bg1"/>
                </a:solidFill>
              </a:rPr>
              <a:t>(20-30 years) </a:t>
            </a:r>
            <a:r>
              <a:rPr lang="en-AU" sz="1400" dirty="0" smtClean="0">
                <a:solidFill>
                  <a:schemeClr val="bg1"/>
                </a:solidFill>
              </a:rPr>
              <a:t> </a:t>
            </a:r>
            <a:r>
              <a:rPr lang="en-AU" sz="1400" dirty="0">
                <a:solidFill>
                  <a:schemeClr val="bg1"/>
                </a:solidFill>
              </a:rPr>
              <a:t>hardwood trees</a:t>
            </a:r>
            <a:r>
              <a:rPr lang="en-AU" sz="1600" dirty="0">
                <a:solidFill>
                  <a:schemeClr val="bg1"/>
                </a:solidFill>
              </a:rPr>
              <a:t>.</a:t>
            </a:r>
          </a:p>
          <a:p>
            <a:endParaRPr lang="en-AU" sz="1600" dirty="0">
              <a:solidFill>
                <a:schemeClr val="bg1"/>
              </a:solidFill>
            </a:endParaRPr>
          </a:p>
          <a:p>
            <a:endParaRPr lang="en-AU" sz="1600" dirty="0"/>
          </a:p>
          <a:p>
            <a:endParaRPr lang="en-AU" sz="1600" dirty="0"/>
          </a:p>
        </p:txBody>
      </p:sp>
      <p:sp>
        <p:nvSpPr>
          <p:cNvPr id="5" name="Text Box 3"/>
          <p:cNvSpPr txBox="1">
            <a:spLocks noChangeArrowheads="1"/>
          </p:cNvSpPr>
          <p:nvPr/>
        </p:nvSpPr>
        <p:spPr bwMode="auto">
          <a:xfrm>
            <a:off x="9262808" y="6432149"/>
            <a:ext cx="13239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dirty="0">
                <a:latin typeface="Calibri" panose="020F0502020204030204" pitchFamily="34" charset="0"/>
              </a:rPr>
              <a:t>Bryant Allen 2015</a:t>
            </a:r>
          </a:p>
        </p:txBody>
      </p:sp>
    </p:spTree>
    <p:extLst>
      <p:ext uri="{BB962C8B-B14F-4D97-AF65-F5344CB8AC3E}">
        <p14:creationId xmlns:p14="http://schemas.microsoft.com/office/powerpoint/2010/main" val="4013810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Box 3"/>
          <p:cNvSpPr txBox="1"/>
          <p:nvPr/>
        </p:nvSpPr>
        <p:spPr>
          <a:xfrm>
            <a:off x="818168" y="4303455"/>
            <a:ext cx="10618630" cy="2554545"/>
          </a:xfrm>
          <a:prstGeom prst="rect">
            <a:avLst/>
          </a:prstGeom>
          <a:noFill/>
        </p:spPr>
        <p:txBody>
          <a:bodyPr wrap="square" rtlCol="0">
            <a:spAutoFit/>
          </a:bodyPr>
          <a:lstStyle/>
          <a:p>
            <a:r>
              <a:rPr lang="en-AU" sz="3200" dirty="0" smtClean="0">
                <a:solidFill>
                  <a:schemeClr val="bg1"/>
                </a:solidFill>
                <a:latin typeface="Calibri" panose="020F0502020204030204" pitchFamily="34" charset="0"/>
              </a:rPr>
              <a:t>Forest fallow systems in Upper Sepik Valley. Large trees are felled, debris is burned and one planting is made before a long fallow of 25-30 years.</a:t>
            </a:r>
          </a:p>
          <a:p>
            <a:endParaRPr lang="en-AU" sz="3200" dirty="0">
              <a:latin typeface="Calibri" panose="020F0502020204030204" pitchFamily="34" charset="0"/>
            </a:endParaRPr>
          </a:p>
          <a:p>
            <a:endParaRPr lang="en-AU" sz="3200" dirty="0">
              <a:latin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6127483" y="623842"/>
            <a:ext cx="5165933" cy="3439178"/>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val="0"/>
              </a:ext>
            </a:extLst>
          </a:blip>
          <a:stretch>
            <a:fillRect/>
          </a:stretch>
        </p:blipFill>
        <p:spPr>
          <a:xfrm>
            <a:off x="657590" y="623842"/>
            <a:ext cx="5218276" cy="3474025"/>
          </a:xfrm>
          <a:prstGeom prst="rect">
            <a:avLst/>
          </a:prstGeom>
        </p:spPr>
      </p:pic>
    </p:spTree>
    <p:extLst>
      <p:ext uri="{BB962C8B-B14F-4D97-AF65-F5344CB8AC3E}">
        <p14:creationId xmlns:p14="http://schemas.microsoft.com/office/powerpoint/2010/main" val="2882204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val="0"/>
              </a:ext>
            </a:extLst>
          </a:blip>
          <a:stretch>
            <a:fillRect/>
          </a:stretch>
        </p:blipFill>
        <p:spPr>
          <a:xfrm>
            <a:off x="750316" y="257381"/>
            <a:ext cx="4420661" cy="2943019"/>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val="0"/>
              </a:ext>
            </a:extLst>
          </a:blip>
          <a:stretch>
            <a:fillRect/>
          </a:stretch>
        </p:blipFill>
        <p:spPr>
          <a:xfrm>
            <a:off x="396895" y="3362620"/>
            <a:ext cx="4774082" cy="3178307"/>
          </a:xfrm>
          <a:prstGeom prst="rect">
            <a:avLst/>
          </a:prstGeom>
        </p:spPr>
      </p:pic>
      <p:sp>
        <p:nvSpPr>
          <p:cNvPr id="4" name="TextBox 3"/>
          <p:cNvSpPr txBox="1"/>
          <p:nvPr/>
        </p:nvSpPr>
        <p:spPr>
          <a:xfrm>
            <a:off x="5808134" y="1049867"/>
            <a:ext cx="5642854" cy="3816429"/>
          </a:xfrm>
          <a:prstGeom prst="rect">
            <a:avLst/>
          </a:prstGeom>
          <a:noFill/>
        </p:spPr>
        <p:txBody>
          <a:bodyPr wrap="square" rtlCol="0">
            <a:spAutoFit/>
          </a:bodyPr>
          <a:lstStyle/>
          <a:p>
            <a:r>
              <a:rPr lang="en-AU" sz="2800" dirty="0" smtClean="0">
                <a:solidFill>
                  <a:srgbClr val="FFFF00"/>
                </a:solidFill>
              </a:rPr>
              <a:t>Bush fallowing inland of Madang</a:t>
            </a:r>
          </a:p>
          <a:p>
            <a:endParaRPr lang="en-AU" dirty="0"/>
          </a:p>
          <a:p>
            <a:r>
              <a:rPr lang="en-AU" sz="2800" dirty="0" smtClean="0">
                <a:solidFill>
                  <a:schemeClr val="bg1"/>
                </a:solidFill>
              </a:rPr>
              <a:t>Low trees and tall grasses are cleared.</a:t>
            </a:r>
          </a:p>
          <a:p>
            <a:endParaRPr lang="en-AU" sz="2800" dirty="0">
              <a:solidFill>
                <a:schemeClr val="bg1"/>
              </a:solidFill>
            </a:endParaRPr>
          </a:p>
          <a:p>
            <a:r>
              <a:rPr lang="en-AU" sz="2800" dirty="0" smtClean="0">
                <a:solidFill>
                  <a:schemeClr val="bg1"/>
                </a:solidFill>
              </a:rPr>
              <a:t>The land is not tilled.</a:t>
            </a:r>
          </a:p>
          <a:p>
            <a:endParaRPr lang="en-AU" sz="2800" dirty="0">
              <a:solidFill>
                <a:schemeClr val="bg1"/>
              </a:solidFill>
            </a:endParaRPr>
          </a:p>
          <a:p>
            <a:r>
              <a:rPr lang="en-AU" sz="2800" dirty="0" smtClean="0">
                <a:solidFill>
                  <a:schemeClr val="bg1"/>
                </a:solidFill>
              </a:rPr>
              <a:t>Two crops are planted before a 15 year fallow.</a:t>
            </a:r>
            <a:endParaRPr lang="en-AU" sz="2800" dirty="0">
              <a:solidFill>
                <a:schemeClr val="bg1"/>
              </a:solidFill>
            </a:endParaRPr>
          </a:p>
        </p:txBody>
      </p:sp>
    </p:spTree>
    <p:extLst>
      <p:ext uri="{BB962C8B-B14F-4D97-AF65-F5344CB8AC3E}">
        <p14:creationId xmlns:p14="http://schemas.microsoft.com/office/powerpoint/2010/main" val="950896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267</Words>
  <Application>Microsoft Office PowerPoint</Application>
  <PresentationFormat>Widescreen</PresentationFormat>
  <Paragraphs>37</Paragraphs>
  <Slides>11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11</vt:i4>
      </vt:variant>
    </vt:vector>
  </HeadingPairs>
  <TitlesOfParts>
    <vt:vector size="17" baseType="lpstr">
      <vt:lpstr>Arial</vt:lpstr>
      <vt:lpstr>Calibri</vt:lpstr>
      <vt:lpstr>Calibri Light</vt:lpstr>
      <vt:lpstr>Office Theme</vt:lpstr>
      <vt:lpstr>Chart</vt:lpstr>
      <vt:lpstr>Microsoft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Piango Pty Ltd</dc:creator>
  <cp:lastModifiedBy>Piango Pty Ltd</cp:lastModifiedBy>
  <cp:revision>6</cp:revision>
  <dcterms:created xsi:type="dcterms:W3CDTF">2017-02-21T05:31:48Z</dcterms:created>
  <dcterms:modified xsi:type="dcterms:W3CDTF">2017-02-21T07:58:30Z</dcterms:modified>
</cp:coreProperties>
</file>