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1" r:id="rId4"/>
    <p:sldId id="262" r:id="rId5"/>
    <p:sldId id="259" r:id="rId6"/>
    <p:sldId id="260" r:id="rId7"/>
    <p:sldId id="266" r:id="rId8"/>
    <p:sldId id="258" r:id="rId9"/>
    <p:sldId id="257" r:id="rId10"/>
    <p:sldId id="264"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408"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F6705EB3-894C-45F5-878B-96CFE4584BF4}" type="datetimeFigureOut">
              <a:rPr lang="en-AU" smtClean="0"/>
              <a:t>21/02/2017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3E64912-1C99-4919-8057-F7B1F4547EA3}" type="slidenum">
              <a:rPr lang="en-AU" smtClean="0"/>
              <a:t>‹#›</a:t>
            </a:fld>
            <a:endParaRPr lang="en-AU"/>
          </a:p>
        </p:txBody>
      </p:sp>
    </p:spTree>
    <p:extLst>
      <p:ext uri="{BB962C8B-B14F-4D97-AF65-F5344CB8AC3E}">
        <p14:creationId xmlns:p14="http://schemas.microsoft.com/office/powerpoint/2010/main" val="17331976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6705EB3-894C-45F5-878B-96CFE4584BF4}" type="datetimeFigureOut">
              <a:rPr lang="en-AU" smtClean="0"/>
              <a:t>21/02/2017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3E64912-1C99-4919-8057-F7B1F4547EA3}" type="slidenum">
              <a:rPr lang="en-AU" smtClean="0"/>
              <a:t>‹#›</a:t>
            </a:fld>
            <a:endParaRPr lang="en-AU"/>
          </a:p>
        </p:txBody>
      </p:sp>
    </p:spTree>
    <p:extLst>
      <p:ext uri="{BB962C8B-B14F-4D97-AF65-F5344CB8AC3E}">
        <p14:creationId xmlns:p14="http://schemas.microsoft.com/office/powerpoint/2010/main" val="2320545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6705EB3-894C-45F5-878B-96CFE4584BF4}" type="datetimeFigureOut">
              <a:rPr lang="en-AU" smtClean="0"/>
              <a:t>21/02/2017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3E64912-1C99-4919-8057-F7B1F4547EA3}" type="slidenum">
              <a:rPr lang="en-AU" smtClean="0"/>
              <a:t>‹#›</a:t>
            </a:fld>
            <a:endParaRPr lang="en-AU"/>
          </a:p>
        </p:txBody>
      </p:sp>
    </p:spTree>
    <p:extLst>
      <p:ext uri="{BB962C8B-B14F-4D97-AF65-F5344CB8AC3E}">
        <p14:creationId xmlns:p14="http://schemas.microsoft.com/office/powerpoint/2010/main" val="2424337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l="3000" r="3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6705EB3-894C-45F5-878B-96CFE4584BF4}" type="datetimeFigureOut">
              <a:rPr lang="en-AU" smtClean="0"/>
              <a:t>21/02/2017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3E64912-1C99-4919-8057-F7B1F4547EA3}" type="slidenum">
              <a:rPr lang="en-AU" smtClean="0"/>
              <a:t>‹#›</a:t>
            </a:fld>
            <a:endParaRPr lang="en-AU"/>
          </a:p>
        </p:txBody>
      </p:sp>
    </p:spTree>
    <p:extLst>
      <p:ext uri="{BB962C8B-B14F-4D97-AF65-F5344CB8AC3E}">
        <p14:creationId xmlns:p14="http://schemas.microsoft.com/office/powerpoint/2010/main" val="3725013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705EB3-894C-45F5-878B-96CFE4584BF4}" type="datetimeFigureOut">
              <a:rPr lang="en-AU" smtClean="0"/>
              <a:t>21/02/2017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3E64912-1C99-4919-8057-F7B1F4547EA3}" type="slidenum">
              <a:rPr lang="en-AU" smtClean="0"/>
              <a:t>‹#›</a:t>
            </a:fld>
            <a:endParaRPr lang="en-AU"/>
          </a:p>
        </p:txBody>
      </p:sp>
    </p:spTree>
    <p:extLst>
      <p:ext uri="{BB962C8B-B14F-4D97-AF65-F5344CB8AC3E}">
        <p14:creationId xmlns:p14="http://schemas.microsoft.com/office/powerpoint/2010/main" val="3697783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F6705EB3-894C-45F5-878B-96CFE4584BF4}" type="datetimeFigureOut">
              <a:rPr lang="en-AU" smtClean="0"/>
              <a:t>21/02/2017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3E64912-1C99-4919-8057-F7B1F4547EA3}" type="slidenum">
              <a:rPr lang="en-AU" smtClean="0"/>
              <a:t>‹#›</a:t>
            </a:fld>
            <a:endParaRPr lang="en-AU"/>
          </a:p>
        </p:txBody>
      </p:sp>
    </p:spTree>
    <p:extLst>
      <p:ext uri="{BB962C8B-B14F-4D97-AF65-F5344CB8AC3E}">
        <p14:creationId xmlns:p14="http://schemas.microsoft.com/office/powerpoint/2010/main" val="2633566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F6705EB3-894C-45F5-878B-96CFE4584BF4}" type="datetimeFigureOut">
              <a:rPr lang="en-AU" smtClean="0"/>
              <a:t>21/02/2017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3E64912-1C99-4919-8057-F7B1F4547EA3}" type="slidenum">
              <a:rPr lang="en-AU" smtClean="0"/>
              <a:t>‹#›</a:t>
            </a:fld>
            <a:endParaRPr lang="en-AU"/>
          </a:p>
        </p:txBody>
      </p:sp>
    </p:spTree>
    <p:extLst>
      <p:ext uri="{BB962C8B-B14F-4D97-AF65-F5344CB8AC3E}">
        <p14:creationId xmlns:p14="http://schemas.microsoft.com/office/powerpoint/2010/main" val="2959979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F6705EB3-894C-45F5-878B-96CFE4584BF4}" type="datetimeFigureOut">
              <a:rPr lang="en-AU" smtClean="0"/>
              <a:t>21/02/2017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03E64912-1C99-4919-8057-F7B1F4547EA3}" type="slidenum">
              <a:rPr lang="en-AU" smtClean="0"/>
              <a:t>‹#›</a:t>
            </a:fld>
            <a:endParaRPr lang="en-AU"/>
          </a:p>
        </p:txBody>
      </p:sp>
    </p:spTree>
    <p:extLst>
      <p:ext uri="{BB962C8B-B14F-4D97-AF65-F5344CB8AC3E}">
        <p14:creationId xmlns:p14="http://schemas.microsoft.com/office/powerpoint/2010/main" val="1926085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705EB3-894C-45F5-878B-96CFE4584BF4}" type="datetimeFigureOut">
              <a:rPr lang="en-AU" smtClean="0"/>
              <a:t>21/02/2017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03E64912-1C99-4919-8057-F7B1F4547EA3}" type="slidenum">
              <a:rPr lang="en-AU" smtClean="0"/>
              <a:t>‹#›</a:t>
            </a:fld>
            <a:endParaRPr lang="en-AU"/>
          </a:p>
        </p:txBody>
      </p:sp>
    </p:spTree>
    <p:extLst>
      <p:ext uri="{BB962C8B-B14F-4D97-AF65-F5344CB8AC3E}">
        <p14:creationId xmlns:p14="http://schemas.microsoft.com/office/powerpoint/2010/main" val="2233884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705EB3-894C-45F5-878B-96CFE4584BF4}" type="datetimeFigureOut">
              <a:rPr lang="en-AU" smtClean="0"/>
              <a:t>21/02/2017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3E64912-1C99-4919-8057-F7B1F4547EA3}" type="slidenum">
              <a:rPr lang="en-AU" smtClean="0"/>
              <a:t>‹#›</a:t>
            </a:fld>
            <a:endParaRPr lang="en-AU"/>
          </a:p>
        </p:txBody>
      </p:sp>
    </p:spTree>
    <p:extLst>
      <p:ext uri="{BB962C8B-B14F-4D97-AF65-F5344CB8AC3E}">
        <p14:creationId xmlns:p14="http://schemas.microsoft.com/office/powerpoint/2010/main" val="3295600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705EB3-894C-45F5-878B-96CFE4584BF4}" type="datetimeFigureOut">
              <a:rPr lang="en-AU" smtClean="0"/>
              <a:t>21/02/2017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3E64912-1C99-4919-8057-F7B1F4547EA3}" type="slidenum">
              <a:rPr lang="en-AU" smtClean="0"/>
              <a:t>‹#›</a:t>
            </a:fld>
            <a:endParaRPr lang="en-AU"/>
          </a:p>
        </p:txBody>
      </p:sp>
    </p:spTree>
    <p:extLst>
      <p:ext uri="{BB962C8B-B14F-4D97-AF65-F5344CB8AC3E}">
        <p14:creationId xmlns:p14="http://schemas.microsoft.com/office/powerpoint/2010/main" val="95408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705EB3-894C-45F5-878B-96CFE4584BF4}" type="datetimeFigureOut">
              <a:rPr lang="en-AU" smtClean="0"/>
              <a:t>21/02/2017</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E64912-1C99-4919-8057-F7B1F4547EA3}" type="slidenum">
              <a:rPr lang="en-AU" smtClean="0"/>
              <a:t>‹#›</a:t>
            </a:fld>
            <a:endParaRPr lang="en-AU"/>
          </a:p>
        </p:txBody>
      </p:sp>
    </p:spTree>
    <p:extLst>
      <p:ext uri="{BB962C8B-B14F-4D97-AF65-F5344CB8AC3E}">
        <p14:creationId xmlns:p14="http://schemas.microsoft.com/office/powerpoint/2010/main" val="3403815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75758" y="121699"/>
            <a:ext cx="9144000" cy="2387600"/>
          </a:xfrm>
        </p:spPr>
        <p:txBody>
          <a:bodyPr/>
          <a:lstStyle/>
          <a:p>
            <a:r>
              <a:rPr lang="en-AU" b="1" i="1" dirty="0" smtClean="0"/>
              <a:t>Food Security in the Melanesian Arc</a:t>
            </a:r>
            <a:endParaRPr lang="en-AU" b="1" i="1" dirty="0"/>
          </a:p>
        </p:txBody>
      </p:sp>
      <p:sp>
        <p:nvSpPr>
          <p:cNvPr id="3" name="Subtitle 2"/>
          <p:cNvSpPr>
            <a:spLocks noGrp="1"/>
          </p:cNvSpPr>
          <p:nvPr>
            <p:ph type="subTitle" idx="1"/>
          </p:nvPr>
        </p:nvSpPr>
        <p:spPr>
          <a:xfrm>
            <a:off x="1567132" y="4921879"/>
            <a:ext cx="9144000" cy="1655762"/>
          </a:xfrm>
        </p:spPr>
        <p:txBody>
          <a:bodyPr/>
          <a:lstStyle/>
          <a:p>
            <a:r>
              <a:rPr lang="en-AU" dirty="0" smtClean="0"/>
              <a:t>Colin Chartres</a:t>
            </a:r>
          </a:p>
          <a:p>
            <a:r>
              <a:rPr lang="en-AU" dirty="0" smtClean="0"/>
              <a:t>Director Master Classes and Training, Crawford Fund; Hon. Professor Crawford School of Public Policy, ANU</a:t>
            </a:r>
            <a:endParaRPr lang="en-AU" dirty="0"/>
          </a:p>
        </p:txBody>
      </p:sp>
    </p:spTree>
    <p:extLst>
      <p:ext uri="{BB962C8B-B14F-4D97-AF65-F5344CB8AC3E}">
        <p14:creationId xmlns:p14="http://schemas.microsoft.com/office/powerpoint/2010/main" val="10394934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i="1" dirty="0" smtClean="0"/>
              <a:t>Food security issues</a:t>
            </a:r>
            <a:endParaRPr lang="en-AU" b="1" i="1" dirty="0"/>
          </a:p>
        </p:txBody>
      </p:sp>
      <p:sp>
        <p:nvSpPr>
          <p:cNvPr id="3" name="Content Placeholder 2"/>
          <p:cNvSpPr>
            <a:spLocks noGrp="1"/>
          </p:cNvSpPr>
          <p:nvPr>
            <p:ph idx="1"/>
          </p:nvPr>
        </p:nvSpPr>
        <p:spPr>
          <a:xfrm>
            <a:off x="665671" y="1385677"/>
            <a:ext cx="10515600" cy="4351338"/>
          </a:xfrm>
        </p:spPr>
        <p:txBody>
          <a:bodyPr>
            <a:normAutofit fontScale="92500"/>
          </a:bodyPr>
          <a:lstStyle/>
          <a:p>
            <a:r>
              <a:rPr lang="en-AU" dirty="0" smtClean="0"/>
              <a:t>Long term food production (yield per hectare) has remained stable; contrasting with 2% growth in the US and Australia</a:t>
            </a:r>
            <a:endParaRPr lang="en-AU" dirty="0"/>
          </a:p>
          <a:p>
            <a:r>
              <a:rPr lang="en-AU" dirty="0" smtClean="0"/>
              <a:t>Changes in dietary sources are contributing to obesity and related diseases (30% obesity in Fiji and serious vitamin A deficiencies in PNG)</a:t>
            </a:r>
          </a:p>
          <a:p>
            <a:r>
              <a:rPr lang="en-AU" dirty="0" smtClean="0"/>
              <a:t>Greater reliance on commercial markets and greater susceptibility to global price ranges affect poor people</a:t>
            </a:r>
          </a:p>
          <a:p>
            <a:r>
              <a:rPr lang="en-AU" dirty="0" smtClean="0"/>
              <a:t>Technological constraints to agricultural production</a:t>
            </a:r>
          </a:p>
          <a:p>
            <a:r>
              <a:rPr lang="en-AU" dirty="0" smtClean="0"/>
              <a:t>Declining investment in agricultural R&amp;D</a:t>
            </a:r>
          </a:p>
          <a:p>
            <a:r>
              <a:rPr lang="en-AU" dirty="0" smtClean="0"/>
              <a:t>Lack of private sector involvement partly because of poor regulation, land tenure issues, macroeconomic and political instability</a:t>
            </a:r>
            <a:endParaRPr lang="en-AU" dirty="0"/>
          </a:p>
        </p:txBody>
      </p:sp>
    </p:spTree>
    <p:extLst>
      <p:ext uri="{BB962C8B-B14F-4D97-AF65-F5344CB8AC3E}">
        <p14:creationId xmlns:p14="http://schemas.microsoft.com/office/powerpoint/2010/main" val="273493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i="1" dirty="0" smtClean="0"/>
              <a:t>What are the solutions?</a:t>
            </a:r>
            <a:endParaRPr lang="en-AU" b="1" i="1" dirty="0"/>
          </a:p>
        </p:txBody>
      </p:sp>
      <p:sp>
        <p:nvSpPr>
          <p:cNvPr id="3" name="Content Placeholder 2"/>
          <p:cNvSpPr>
            <a:spLocks noGrp="1"/>
          </p:cNvSpPr>
          <p:nvPr>
            <p:ph idx="1"/>
          </p:nvPr>
        </p:nvSpPr>
        <p:spPr/>
        <p:txBody>
          <a:bodyPr>
            <a:normAutofit fontScale="92500" lnSpcReduction="20000"/>
          </a:bodyPr>
          <a:lstStyle/>
          <a:p>
            <a:r>
              <a:rPr lang="en-AU" dirty="0" smtClean="0"/>
              <a:t>Start from the premise that many original ag systems in the region provided nutritious and enough food.</a:t>
            </a:r>
          </a:p>
          <a:p>
            <a:r>
              <a:rPr lang="en-AU" dirty="0" smtClean="0"/>
              <a:t>Similarly they provided insurance against world market factors and lack of buying power amongst the populations.</a:t>
            </a:r>
          </a:p>
          <a:p>
            <a:r>
              <a:rPr lang="en-AU" dirty="0" smtClean="0"/>
              <a:t>However, populations have grown, lifestyles are changing, urbanisation is increasing.</a:t>
            </a:r>
          </a:p>
          <a:p>
            <a:r>
              <a:rPr lang="en-AU" dirty="0" smtClean="0"/>
              <a:t>Some “solutions” to combat sea level rise storm intensity </a:t>
            </a:r>
            <a:r>
              <a:rPr lang="en-AU" dirty="0" smtClean="0"/>
              <a:t>etc. </a:t>
            </a:r>
            <a:r>
              <a:rPr lang="en-AU" dirty="0" smtClean="0"/>
              <a:t>may have to involve relying on food imports/ food banks etc.</a:t>
            </a:r>
          </a:p>
          <a:p>
            <a:r>
              <a:rPr lang="en-AU" dirty="0" smtClean="0"/>
              <a:t>Similarly infrastructure improvement may help improve market access and food distribution.</a:t>
            </a:r>
          </a:p>
          <a:p>
            <a:r>
              <a:rPr lang="en-AU" dirty="0" smtClean="0"/>
              <a:t>There are also ways that communities can insure against drought through technical interventions </a:t>
            </a:r>
            <a:endParaRPr lang="en-AU" dirty="0"/>
          </a:p>
        </p:txBody>
      </p:sp>
    </p:spTree>
    <p:extLst>
      <p:ext uri="{BB962C8B-B14F-4D97-AF65-F5344CB8AC3E}">
        <p14:creationId xmlns:p14="http://schemas.microsoft.com/office/powerpoint/2010/main" val="3746056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947" y="0"/>
            <a:ext cx="10515600" cy="1325563"/>
          </a:xfrm>
        </p:spPr>
        <p:txBody>
          <a:bodyPr/>
          <a:lstStyle/>
          <a:p>
            <a:r>
              <a:rPr lang="en-AU" b="1" i="1" dirty="0" smtClean="0"/>
              <a:t>Investing in agriculture and environment</a:t>
            </a:r>
            <a:endParaRPr lang="en-AU" b="1" i="1" dirty="0"/>
          </a:p>
        </p:txBody>
      </p:sp>
      <p:sp>
        <p:nvSpPr>
          <p:cNvPr id="3" name="Content Placeholder 2"/>
          <p:cNvSpPr>
            <a:spLocks noGrp="1"/>
          </p:cNvSpPr>
          <p:nvPr>
            <p:ph idx="1"/>
          </p:nvPr>
        </p:nvSpPr>
        <p:spPr>
          <a:xfrm>
            <a:off x="475891" y="1195897"/>
            <a:ext cx="10515600" cy="4351338"/>
          </a:xfrm>
        </p:spPr>
        <p:txBody>
          <a:bodyPr>
            <a:normAutofit fontScale="85000" lnSpcReduction="10000"/>
          </a:bodyPr>
          <a:lstStyle/>
          <a:p>
            <a:pPr marL="0" indent="0">
              <a:buNone/>
            </a:pPr>
            <a:r>
              <a:rPr lang="en-AU" dirty="0" smtClean="0"/>
              <a:t>Food security can be improved by:</a:t>
            </a:r>
          </a:p>
          <a:p>
            <a:r>
              <a:rPr lang="en-AU" dirty="0" smtClean="0"/>
              <a:t>Water storage</a:t>
            </a:r>
          </a:p>
          <a:p>
            <a:r>
              <a:rPr lang="en-AU" dirty="0" smtClean="0"/>
              <a:t>Water recycling</a:t>
            </a:r>
          </a:p>
          <a:p>
            <a:r>
              <a:rPr lang="en-AU" dirty="0" smtClean="0"/>
              <a:t>Improved agricultural water management including supplementary irrigation</a:t>
            </a:r>
          </a:p>
          <a:p>
            <a:r>
              <a:rPr lang="en-AU" dirty="0" smtClean="0"/>
              <a:t>Agronomic R&amp;D including varietal improvement and pest and disease resistance, improved plant nutrition</a:t>
            </a:r>
          </a:p>
          <a:p>
            <a:r>
              <a:rPr lang="en-AU" dirty="0" smtClean="0"/>
              <a:t>Agroforestry systems</a:t>
            </a:r>
          </a:p>
          <a:p>
            <a:r>
              <a:rPr lang="en-AU" dirty="0" smtClean="0"/>
              <a:t>Protection of terrestrial and estuarine </a:t>
            </a:r>
            <a:r>
              <a:rPr lang="en-AU" dirty="0" smtClean="0"/>
              <a:t>habitat</a:t>
            </a:r>
          </a:p>
          <a:p>
            <a:pPr marL="0" indent="0">
              <a:buNone/>
            </a:pPr>
            <a:endParaRPr lang="en-AU" b="1" i="1" dirty="0" smtClean="0"/>
          </a:p>
          <a:p>
            <a:pPr marL="0" indent="0">
              <a:buNone/>
            </a:pPr>
            <a:r>
              <a:rPr lang="en-AU" b="1" i="1" dirty="0" smtClean="0"/>
              <a:t>But there have to be appropriate governance and policy frameworks for these to happen</a:t>
            </a:r>
            <a:endParaRPr lang="en-AU" b="1" i="1" dirty="0"/>
          </a:p>
        </p:txBody>
      </p:sp>
    </p:spTree>
    <p:extLst>
      <p:ext uri="{BB962C8B-B14F-4D97-AF65-F5344CB8AC3E}">
        <p14:creationId xmlns:p14="http://schemas.microsoft.com/office/powerpoint/2010/main" val="1669763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i="1" dirty="0" smtClean="0"/>
              <a:t>Food Security and Political Stability</a:t>
            </a:r>
            <a:endParaRPr lang="en-AU" b="1" i="1" dirty="0"/>
          </a:p>
        </p:txBody>
      </p:sp>
      <p:sp>
        <p:nvSpPr>
          <p:cNvPr id="3" name="Content Placeholder 2"/>
          <p:cNvSpPr>
            <a:spLocks noGrp="1"/>
          </p:cNvSpPr>
          <p:nvPr>
            <p:ph idx="1"/>
          </p:nvPr>
        </p:nvSpPr>
        <p:spPr>
          <a:xfrm>
            <a:off x="838200" y="1825624"/>
            <a:ext cx="10515600" cy="3781545"/>
          </a:xfrm>
        </p:spPr>
        <p:txBody>
          <a:bodyPr/>
          <a:lstStyle/>
          <a:p>
            <a:r>
              <a:rPr lang="en-AU" dirty="0" smtClean="0"/>
              <a:t>Growing evidence of the relationship between food security and societal unrest </a:t>
            </a:r>
            <a:r>
              <a:rPr lang="en-AU" dirty="0" smtClean="0"/>
              <a:t>e.g. </a:t>
            </a:r>
            <a:r>
              <a:rPr lang="en-AU" dirty="0" smtClean="0"/>
              <a:t>in Darfur, Syrian drought, 2007-08 </a:t>
            </a:r>
            <a:r>
              <a:rPr lang="en-AU" dirty="0"/>
              <a:t>f</a:t>
            </a:r>
            <a:r>
              <a:rPr lang="en-AU" dirty="0" smtClean="0"/>
              <a:t>ood crisis</a:t>
            </a:r>
          </a:p>
          <a:p>
            <a:r>
              <a:rPr lang="en-AU" dirty="0" smtClean="0"/>
              <a:t>Food security is linked to water security and to climate change</a:t>
            </a:r>
          </a:p>
          <a:p>
            <a:r>
              <a:rPr lang="en-AU" dirty="0" smtClean="0"/>
              <a:t>What are the risks in the Melanesian Arc?</a:t>
            </a:r>
          </a:p>
          <a:p>
            <a:r>
              <a:rPr lang="en-AU" dirty="0" smtClean="0"/>
              <a:t>What can be done to ameliorate these risks?</a:t>
            </a:r>
          </a:p>
          <a:p>
            <a:pPr marL="0" indent="0">
              <a:buNone/>
            </a:pPr>
            <a:endParaRPr lang="en-AU" dirty="0"/>
          </a:p>
        </p:txBody>
      </p:sp>
    </p:spTree>
    <p:extLst>
      <p:ext uri="{BB962C8B-B14F-4D97-AF65-F5344CB8AC3E}">
        <p14:creationId xmlns:p14="http://schemas.microsoft.com/office/powerpoint/2010/main" val="488194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i="1" dirty="0" smtClean="0"/>
              <a:t>Food security </a:t>
            </a:r>
            <a:endParaRPr lang="en-AU" b="1" i="1" dirty="0"/>
          </a:p>
        </p:txBody>
      </p:sp>
      <p:sp>
        <p:nvSpPr>
          <p:cNvPr id="3" name="Content Placeholder 2"/>
          <p:cNvSpPr>
            <a:spLocks noGrp="1"/>
          </p:cNvSpPr>
          <p:nvPr>
            <p:ph idx="1"/>
          </p:nvPr>
        </p:nvSpPr>
        <p:spPr>
          <a:xfrm>
            <a:off x="838200" y="1483743"/>
            <a:ext cx="10515600" cy="4693220"/>
          </a:xfrm>
        </p:spPr>
        <p:txBody>
          <a:bodyPr>
            <a:normAutofit fontScale="77500" lnSpcReduction="20000"/>
          </a:bodyPr>
          <a:lstStyle/>
          <a:p>
            <a:pPr marL="0" indent="0">
              <a:buNone/>
            </a:pPr>
            <a:r>
              <a:rPr lang="en-AU" dirty="0"/>
              <a:t>People are </a:t>
            </a:r>
            <a:r>
              <a:rPr lang="en-AU" dirty="0" smtClean="0"/>
              <a:t>food </a:t>
            </a:r>
            <a:r>
              <a:rPr lang="en-AU" dirty="0"/>
              <a:t>secure when they have availability and adequate access at all times to sufficient, safe, nutritious food to maintain a healthy and active life. Food security analysts look at the combination of the following three main elements:</a:t>
            </a:r>
          </a:p>
          <a:p>
            <a:r>
              <a:rPr lang="en-AU" b="1" dirty="0"/>
              <a:t>Food availability:</a:t>
            </a:r>
            <a:endParaRPr lang="en-AU" dirty="0"/>
          </a:p>
          <a:p>
            <a:pPr marL="0" indent="0">
              <a:buNone/>
            </a:pPr>
            <a:r>
              <a:rPr lang="en-AU" dirty="0"/>
              <a:t>Food must be available in sufficient quantities and on a consistent basis</a:t>
            </a:r>
            <a:r>
              <a:rPr lang="en-AU" dirty="0" smtClean="0"/>
              <a:t>. It </a:t>
            </a:r>
            <a:r>
              <a:rPr lang="en-AU" dirty="0"/>
              <a:t>considers stock and production in a given area and the capacity to bring in food from elsewhere, through trade or aid.</a:t>
            </a:r>
          </a:p>
          <a:p>
            <a:r>
              <a:rPr lang="en-AU" b="1" dirty="0"/>
              <a:t>Food access:</a:t>
            </a:r>
            <a:endParaRPr lang="en-AU" dirty="0"/>
          </a:p>
          <a:p>
            <a:pPr marL="0" indent="0">
              <a:buNone/>
            </a:pPr>
            <a:r>
              <a:rPr lang="en-AU" dirty="0"/>
              <a:t>People must be able to regularly acquire adequate quantities of food, through purchase, home production, barter, gifts, borrowing or food aid.</a:t>
            </a:r>
          </a:p>
          <a:p>
            <a:r>
              <a:rPr lang="en-AU" b="1" dirty="0"/>
              <a:t>Food utilization:</a:t>
            </a:r>
            <a:endParaRPr lang="en-AU" dirty="0"/>
          </a:p>
          <a:p>
            <a:pPr marL="0" indent="0">
              <a:buNone/>
            </a:pPr>
            <a:r>
              <a:rPr lang="en-AU" dirty="0"/>
              <a:t>Consumed food must have a positive nutritional impact on people. It entails cooking, storage and hygiene practices, individuals health, water and sanitations, feeding and sharing practices within the household.</a:t>
            </a:r>
          </a:p>
          <a:p>
            <a:pPr marL="0" indent="0">
              <a:buNone/>
            </a:pPr>
            <a:endParaRPr lang="en-AU" sz="1600" dirty="0" smtClean="0"/>
          </a:p>
          <a:p>
            <a:pPr marL="0" indent="0">
              <a:buNone/>
            </a:pPr>
            <a:r>
              <a:rPr lang="en-AU" sz="1600" dirty="0" smtClean="0"/>
              <a:t>Source WFP</a:t>
            </a:r>
            <a:endParaRPr lang="en-AU" sz="1600" dirty="0"/>
          </a:p>
        </p:txBody>
      </p:sp>
    </p:spTree>
    <p:extLst>
      <p:ext uri="{BB962C8B-B14F-4D97-AF65-F5344CB8AC3E}">
        <p14:creationId xmlns:p14="http://schemas.microsoft.com/office/powerpoint/2010/main" val="65119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i="1" dirty="0"/>
              <a:t>Key </a:t>
            </a:r>
            <a:r>
              <a:rPr lang="en-AU" b="1" i="1" dirty="0" smtClean="0"/>
              <a:t>global drivers of food security</a:t>
            </a:r>
            <a:r>
              <a:rPr lang="en-AU" dirty="0"/>
              <a:t/>
            </a:r>
            <a:br>
              <a:rPr lang="en-AU" dirty="0"/>
            </a:br>
            <a:endParaRPr lang="en-AU" dirty="0"/>
          </a:p>
        </p:txBody>
      </p:sp>
      <p:sp>
        <p:nvSpPr>
          <p:cNvPr id="3" name="Content Placeholder 2"/>
          <p:cNvSpPr>
            <a:spLocks noGrp="1"/>
          </p:cNvSpPr>
          <p:nvPr>
            <p:ph idx="1"/>
          </p:nvPr>
        </p:nvSpPr>
        <p:spPr/>
        <p:txBody>
          <a:bodyPr/>
          <a:lstStyle/>
          <a:p>
            <a:r>
              <a:rPr lang="en-AU" dirty="0" smtClean="0"/>
              <a:t>Population growth</a:t>
            </a:r>
          </a:p>
          <a:p>
            <a:r>
              <a:rPr lang="en-AU" dirty="0" smtClean="0"/>
              <a:t>Water scarcity (physical and economic)</a:t>
            </a:r>
          </a:p>
          <a:p>
            <a:r>
              <a:rPr lang="en-AU" dirty="0" smtClean="0"/>
              <a:t>Urbanisation (taking over agricultural land and water resources)</a:t>
            </a:r>
          </a:p>
          <a:p>
            <a:r>
              <a:rPr lang="en-AU" dirty="0" smtClean="0"/>
              <a:t>Changing land use e.g. biofuel production</a:t>
            </a:r>
          </a:p>
          <a:p>
            <a:r>
              <a:rPr lang="en-AU" dirty="0" smtClean="0"/>
              <a:t>Climate change</a:t>
            </a:r>
            <a:endParaRPr lang="en-AU" dirty="0"/>
          </a:p>
          <a:p>
            <a:endParaRPr lang="en-AU" dirty="0"/>
          </a:p>
        </p:txBody>
      </p:sp>
    </p:spTree>
    <p:extLst>
      <p:ext uri="{BB962C8B-B14F-4D97-AF65-F5344CB8AC3E}">
        <p14:creationId xmlns:p14="http://schemas.microsoft.com/office/powerpoint/2010/main" val="3257834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i="1" dirty="0" smtClean="0"/>
              <a:t>Food Security in the Melanesian Arc/Pacific</a:t>
            </a:r>
            <a:endParaRPr lang="en-AU" b="1" i="1" dirty="0"/>
          </a:p>
        </p:txBody>
      </p:sp>
      <p:sp>
        <p:nvSpPr>
          <p:cNvPr id="3" name="Content Placeholder 2"/>
          <p:cNvSpPr>
            <a:spLocks noGrp="1"/>
          </p:cNvSpPr>
          <p:nvPr>
            <p:ph idx="1"/>
          </p:nvPr>
        </p:nvSpPr>
        <p:spPr/>
        <p:txBody>
          <a:bodyPr/>
          <a:lstStyle/>
          <a:p>
            <a:pPr lvl="0"/>
            <a:r>
              <a:rPr lang="en-AU" dirty="0" smtClean="0"/>
              <a:t>Approximately </a:t>
            </a:r>
            <a:r>
              <a:rPr lang="en-AU" dirty="0"/>
              <a:t>2.7 million people – one-third of the Pacific population – do not have the income or subsistence production to meet their basic human needs.</a:t>
            </a:r>
          </a:p>
          <a:p>
            <a:pPr lvl="0"/>
            <a:r>
              <a:rPr lang="en-AU" dirty="0"/>
              <a:t>Papua New Guinea (PNG), Solomon Islands and Kiribati are among the poorest countries in the world.</a:t>
            </a:r>
          </a:p>
          <a:p>
            <a:pPr lvl="0"/>
            <a:r>
              <a:rPr lang="en-AU" dirty="0"/>
              <a:t>Fifteen per cent of the population of Fiji – 120,000 people – live in squatter settlements in urban areas.  (Oxfam</a:t>
            </a:r>
            <a:r>
              <a:rPr lang="en-AU" dirty="0" smtClean="0"/>
              <a:t>)</a:t>
            </a:r>
            <a:endParaRPr lang="en-AU" dirty="0"/>
          </a:p>
        </p:txBody>
      </p:sp>
    </p:spTree>
    <p:extLst>
      <p:ext uri="{BB962C8B-B14F-4D97-AF65-F5344CB8AC3E}">
        <p14:creationId xmlns:p14="http://schemas.microsoft.com/office/powerpoint/2010/main" val="3160137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i="1" dirty="0" smtClean="0"/>
              <a:t>Conflating factors</a:t>
            </a:r>
            <a:endParaRPr lang="en-AU" b="1" i="1" dirty="0"/>
          </a:p>
        </p:txBody>
      </p:sp>
      <p:sp>
        <p:nvSpPr>
          <p:cNvPr id="3" name="Content Placeholder 2"/>
          <p:cNvSpPr>
            <a:spLocks noGrp="1"/>
          </p:cNvSpPr>
          <p:nvPr>
            <p:ph idx="1"/>
          </p:nvPr>
        </p:nvSpPr>
        <p:spPr>
          <a:xfrm>
            <a:off x="838200" y="1483743"/>
            <a:ext cx="10515600" cy="5141344"/>
          </a:xfrm>
        </p:spPr>
        <p:txBody>
          <a:bodyPr>
            <a:normAutofit fontScale="70000" lnSpcReduction="20000"/>
          </a:bodyPr>
          <a:lstStyle/>
          <a:p>
            <a:r>
              <a:rPr lang="en-AU" dirty="0"/>
              <a:t>A lack of access to safe water and adequate sanitation is a problem facing people in many Pacific countries, however those in PNG are worse off than most. </a:t>
            </a:r>
            <a:endParaRPr lang="en-AU" dirty="0" smtClean="0"/>
          </a:p>
          <a:p>
            <a:r>
              <a:rPr lang="en-AU" dirty="0" smtClean="0"/>
              <a:t>The </a:t>
            </a:r>
            <a:r>
              <a:rPr lang="en-AU" dirty="0"/>
              <a:t>majority of PNG’s population lives in remote, poorly serviced rural areas sometimes without any road access. The remote Highlands area is troubled by ongoing conflict and is poorer than many other areas. </a:t>
            </a:r>
            <a:endParaRPr lang="en-AU" dirty="0" smtClean="0"/>
          </a:p>
          <a:p>
            <a:r>
              <a:rPr lang="en-AU" dirty="0" smtClean="0"/>
              <a:t>Despite </a:t>
            </a:r>
            <a:r>
              <a:rPr lang="en-AU" dirty="0"/>
              <a:t>having high rainfall, only 10 per cent of the Highlands population has access to safe drinking water. Poor hygiene and sanitation contributes to the spread of preventable but deadly water-borne illnesses. </a:t>
            </a:r>
            <a:endParaRPr lang="en-AU" dirty="0" smtClean="0"/>
          </a:p>
          <a:p>
            <a:r>
              <a:rPr lang="en-AU" dirty="0" smtClean="0"/>
              <a:t>PNG </a:t>
            </a:r>
            <a:r>
              <a:rPr lang="en-AU" dirty="0"/>
              <a:t>faces the worst HIV/AIDS epidemic in the Pacific and, for sufferers, access to safe water can mean the difference between life and death.</a:t>
            </a:r>
          </a:p>
          <a:p>
            <a:pPr lvl="0"/>
            <a:r>
              <a:rPr lang="en-AU" dirty="0"/>
              <a:t>Almost 4 million </a:t>
            </a:r>
            <a:r>
              <a:rPr lang="en-AU" dirty="0" smtClean="0"/>
              <a:t>people </a:t>
            </a:r>
            <a:r>
              <a:rPr lang="en-AU" dirty="0"/>
              <a:t>lack access to clean water. Over 3.5 million people lack access to adequate sanitation</a:t>
            </a:r>
            <a:r>
              <a:rPr lang="en-AU" dirty="0" smtClean="0"/>
              <a:t>.</a:t>
            </a:r>
          </a:p>
          <a:p>
            <a:r>
              <a:rPr lang="en-AU" dirty="0"/>
              <a:t>H</a:t>
            </a:r>
            <a:r>
              <a:rPr lang="en-AU" dirty="0" smtClean="0"/>
              <a:t>abitat destruction</a:t>
            </a:r>
          </a:p>
          <a:p>
            <a:r>
              <a:rPr lang="en-AU" dirty="0" smtClean="0"/>
              <a:t>Pollution from land-based sources</a:t>
            </a:r>
          </a:p>
          <a:p>
            <a:r>
              <a:rPr lang="en-AU" dirty="0" smtClean="0"/>
              <a:t>Overharvesting </a:t>
            </a:r>
            <a:r>
              <a:rPr lang="en-AU" dirty="0"/>
              <a:t>of resources.</a:t>
            </a:r>
            <a:endParaRPr lang="en-AU" dirty="0" smtClean="0"/>
          </a:p>
          <a:p>
            <a:pPr lvl="0"/>
            <a:endParaRPr lang="en-AU" dirty="0"/>
          </a:p>
          <a:p>
            <a:pPr marL="0" indent="0">
              <a:buNone/>
            </a:pPr>
            <a:r>
              <a:rPr lang="en-AU" sz="1400" dirty="0"/>
              <a:t>Sources: </a:t>
            </a:r>
            <a:r>
              <a:rPr lang="en-AU" sz="1400" dirty="0" err="1"/>
              <a:t>AusAID</a:t>
            </a:r>
            <a:r>
              <a:rPr lang="en-AU" sz="1400" dirty="0"/>
              <a:t>; Cornell, 'Pacific Urbanisation and its Discontents', 2009; Ministry of Education, Vanuatu; UN MDG Report 2010; Family Planning Int.; Secretariat of the Pacific Community; PNG Demographic and Health Survey; UNICEF; Ministry of Education, PNG; World Bank; UNDP</a:t>
            </a:r>
            <a:r>
              <a:rPr lang="en-AU" sz="1400" dirty="0" smtClean="0"/>
              <a:t>. ADB (2011)</a:t>
            </a:r>
            <a:endParaRPr lang="en-AU" sz="1400" dirty="0"/>
          </a:p>
          <a:p>
            <a:endParaRPr lang="en-AU" dirty="0"/>
          </a:p>
        </p:txBody>
      </p:sp>
    </p:spTree>
    <p:extLst>
      <p:ext uri="{BB962C8B-B14F-4D97-AF65-F5344CB8AC3E}">
        <p14:creationId xmlns:p14="http://schemas.microsoft.com/office/powerpoint/2010/main" val="2945297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Population Trends</a:t>
            </a:r>
            <a:endParaRPr lang="en-AU" dirty="0"/>
          </a:p>
        </p:txBody>
      </p:sp>
      <p:graphicFrame>
        <p:nvGraphicFramePr>
          <p:cNvPr id="3" name="Table 2"/>
          <p:cNvGraphicFramePr>
            <a:graphicFrameLocks noGrp="1"/>
          </p:cNvGraphicFramePr>
          <p:nvPr>
            <p:extLst>
              <p:ext uri="{D42A27DB-BD31-4B8C-83A1-F6EECF244321}">
                <p14:modId xmlns:p14="http://schemas.microsoft.com/office/powerpoint/2010/main" val="2636978684"/>
              </p:ext>
            </p:extLst>
          </p:nvPr>
        </p:nvGraphicFramePr>
        <p:xfrm>
          <a:off x="1026545" y="1637900"/>
          <a:ext cx="9418129" cy="3657600"/>
        </p:xfrm>
        <a:graphic>
          <a:graphicData uri="http://schemas.openxmlformats.org/drawingml/2006/table">
            <a:tbl>
              <a:tblPr firstRow="1" bandRow="1">
                <a:tableStyleId>{5C22544A-7EE6-4342-B048-85BDC9FD1C3A}</a:tableStyleId>
              </a:tblPr>
              <a:tblGrid>
                <a:gridCol w="1345447"/>
                <a:gridCol w="1345447"/>
                <a:gridCol w="1345447"/>
                <a:gridCol w="1345447"/>
                <a:gridCol w="1345447"/>
                <a:gridCol w="1345447"/>
                <a:gridCol w="1345447"/>
              </a:tblGrid>
              <a:tr h="791088">
                <a:tc>
                  <a:txBody>
                    <a:bodyPr/>
                    <a:lstStyle/>
                    <a:p>
                      <a:pPr algn="ctr"/>
                      <a:r>
                        <a:rPr lang="en-AU" dirty="0" smtClean="0"/>
                        <a:t>Country cultural group</a:t>
                      </a:r>
                      <a:endParaRPr lang="en-AU" dirty="0"/>
                    </a:p>
                  </a:txBody>
                  <a:tcPr/>
                </a:tc>
                <a:tc>
                  <a:txBody>
                    <a:bodyPr/>
                    <a:lstStyle/>
                    <a:p>
                      <a:pPr algn="ctr"/>
                      <a:r>
                        <a:rPr lang="en-AU" dirty="0" smtClean="0"/>
                        <a:t>Estimated population</a:t>
                      </a:r>
                    </a:p>
                    <a:p>
                      <a:pPr algn="ctr"/>
                      <a:endParaRPr lang="en-AU" dirty="0" smtClean="0"/>
                    </a:p>
                    <a:p>
                      <a:pPr algn="ctr"/>
                      <a:r>
                        <a:rPr lang="en-AU" dirty="0" smtClean="0"/>
                        <a:t>2030</a:t>
                      </a:r>
                      <a:endParaRPr lang="en-AU" dirty="0"/>
                    </a:p>
                  </a:txBody>
                  <a:tcPr/>
                </a:tc>
                <a:tc>
                  <a:txBody>
                    <a:bodyPr/>
                    <a:lstStyle/>
                    <a:p>
                      <a:pPr algn="ctr"/>
                      <a:endParaRPr lang="en-AU" dirty="0" smtClean="0"/>
                    </a:p>
                    <a:p>
                      <a:pPr algn="ctr"/>
                      <a:endParaRPr lang="en-AU" dirty="0" smtClean="0"/>
                    </a:p>
                    <a:p>
                      <a:pPr algn="ctr"/>
                      <a:endParaRPr lang="en-AU" dirty="0" smtClean="0"/>
                    </a:p>
                    <a:p>
                      <a:pPr algn="ctr"/>
                      <a:r>
                        <a:rPr lang="en-AU" dirty="0" smtClean="0"/>
                        <a:t>2035</a:t>
                      </a:r>
                      <a:endParaRPr lang="en-AU" dirty="0"/>
                    </a:p>
                  </a:txBody>
                  <a:tcPr/>
                </a:tc>
                <a:tc>
                  <a:txBody>
                    <a:bodyPr/>
                    <a:lstStyle/>
                    <a:p>
                      <a:pPr algn="ctr"/>
                      <a:endParaRPr lang="en-AU" dirty="0" smtClean="0"/>
                    </a:p>
                    <a:p>
                      <a:pPr algn="ctr"/>
                      <a:endParaRPr lang="en-AU" dirty="0" smtClean="0"/>
                    </a:p>
                    <a:p>
                      <a:pPr algn="ctr"/>
                      <a:endParaRPr lang="en-AU" dirty="0" smtClean="0"/>
                    </a:p>
                    <a:p>
                      <a:pPr algn="ctr"/>
                      <a:r>
                        <a:rPr lang="en-AU" dirty="0" smtClean="0"/>
                        <a:t>2050</a:t>
                      </a:r>
                      <a:endParaRPr lang="en-AU" dirty="0"/>
                    </a:p>
                  </a:txBody>
                  <a:tcPr/>
                </a:tc>
                <a:tc>
                  <a:txBody>
                    <a:bodyPr/>
                    <a:lstStyle/>
                    <a:p>
                      <a:pPr algn="ctr"/>
                      <a:r>
                        <a:rPr lang="en-AU" dirty="0" smtClean="0"/>
                        <a:t>Net migration</a:t>
                      </a:r>
                    </a:p>
                    <a:p>
                      <a:pPr algn="ctr"/>
                      <a:endParaRPr lang="en-AU" dirty="0" smtClean="0"/>
                    </a:p>
                    <a:p>
                      <a:pPr algn="ctr"/>
                      <a:r>
                        <a:rPr lang="en-AU" dirty="0" smtClean="0"/>
                        <a:t>2010</a:t>
                      </a:r>
                      <a:endParaRPr lang="en-AU" dirty="0"/>
                    </a:p>
                  </a:txBody>
                  <a:tcPr/>
                </a:tc>
                <a:tc>
                  <a:txBody>
                    <a:bodyPr/>
                    <a:lstStyle/>
                    <a:p>
                      <a:pPr algn="ctr"/>
                      <a:r>
                        <a:rPr lang="en-AU" dirty="0" smtClean="0"/>
                        <a:t>Annual Pop growth rate</a:t>
                      </a:r>
                    </a:p>
                    <a:p>
                      <a:pPr algn="ctr"/>
                      <a:r>
                        <a:rPr lang="en-AU" dirty="0" smtClean="0"/>
                        <a:t>% </a:t>
                      </a:r>
                    </a:p>
                    <a:p>
                      <a:pPr algn="ctr"/>
                      <a:r>
                        <a:rPr lang="en-AU" dirty="0" smtClean="0"/>
                        <a:t>2010</a:t>
                      </a:r>
                      <a:endParaRPr lang="en-AU" dirty="0"/>
                    </a:p>
                  </a:txBody>
                  <a:tcPr/>
                </a:tc>
                <a:tc>
                  <a:txBody>
                    <a:bodyPr/>
                    <a:lstStyle/>
                    <a:p>
                      <a:pPr algn="ctr"/>
                      <a:r>
                        <a:rPr lang="en-AU" dirty="0" smtClean="0"/>
                        <a:t>Urban</a:t>
                      </a:r>
                      <a:r>
                        <a:rPr lang="en-AU" baseline="0" dirty="0" smtClean="0"/>
                        <a:t> pop</a:t>
                      </a:r>
                    </a:p>
                    <a:p>
                      <a:pPr algn="ctr"/>
                      <a:endParaRPr lang="en-AU" baseline="0" dirty="0" smtClean="0"/>
                    </a:p>
                    <a:p>
                      <a:pPr algn="ctr"/>
                      <a:r>
                        <a:rPr lang="en-AU" baseline="0" dirty="0" smtClean="0"/>
                        <a:t> %</a:t>
                      </a:r>
                      <a:endParaRPr lang="en-AU" dirty="0"/>
                    </a:p>
                  </a:txBody>
                  <a:tcPr/>
                </a:tc>
              </a:tr>
              <a:tr h="246792">
                <a:tc>
                  <a:txBody>
                    <a:bodyPr/>
                    <a:lstStyle/>
                    <a:p>
                      <a:r>
                        <a:rPr lang="en-AU" dirty="0" smtClean="0"/>
                        <a:t>Fiji</a:t>
                      </a:r>
                      <a:endParaRPr lang="en-AU" dirty="0"/>
                    </a:p>
                  </a:txBody>
                  <a:tcPr/>
                </a:tc>
                <a:tc>
                  <a:txBody>
                    <a:bodyPr/>
                    <a:lstStyle/>
                    <a:p>
                      <a:r>
                        <a:rPr lang="en-AU" sz="1800" b="0" i="0" u="none" strike="noStrike" kern="1200" baseline="0" dirty="0" smtClean="0">
                          <a:solidFill>
                            <a:schemeClr val="dk1"/>
                          </a:solidFill>
                          <a:latin typeface="+mn-lt"/>
                          <a:ea typeface="+mn-ea"/>
                          <a:cs typeface="+mn-cs"/>
                        </a:rPr>
                        <a:t>946,320</a:t>
                      </a:r>
                      <a:endParaRPr lang="en-AU" dirty="0"/>
                    </a:p>
                  </a:txBody>
                  <a:tcPr/>
                </a:tc>
                <a:tc>
                  <a:txBody>
                    <a:bodyPr/>
                    <a:lstStyle/>
                    <a:p>
                      <a:r>
                        <a:rPr lang="en-AU" sz="1800" b="0" i="0" u="none" strike="noStrike" kern="1200" baseline="0" dirty="0" smtClean="0">
                          <a:solidFill>
                            <a:schemeClr val="dk1"/>
                          </a:solidFill>
                          <a:latin typeface="+mn-lt"/>
                          <a:ea typeface="+mn-ea"/>
                          <a:cs typeface="+mn-cs"/>
                        </a:rPr>
                        <a:t>977,586</a:t>
                      </a:r>
                      <a:endParaRPr lang="en-AU" dirty="0"/>
                    </a:p>
                  </a:txBody>
                  <a:tcPr/>
                </a:tc>
                <a:tc>
                  <a:txBody>
                    <a:bodyPr/>
                    <a:lstStyle/>
                    <a:p>
                      <a:r>
                        <a:rPr lang="en-AU" sz="1800" b="0" i="0" u="none" strike="noStrike" kern="1200" baseline="0" dirty="0" smtClean="0">
                          <a:solidFill>
                            <a:schemeClr val="dk1"/>
                          </a:solidFill>
                          <a:latin typeface="+mn-lt"/>
                          <a:ea typeface="+mn-ea"/>
                          <a:cs typeface="+mn-cs"/>
                        </a:rPr>
                        <a:t>1,060,706</a:t>
                      </a:r>
                      <a:endParaRPr lang="en-AU" dirty="0"/>
                    </a:p>
                  </a:txBody>
                  <a:tcPr/>
                </a:tc>
                <a:tc>
                  <a:txBody>
                    <a:bodyPr/>
                    <a:lstStyle/>
                    <a:p>
                      <a:r>
                        <a:rPr lang="en-AU" sz="1800" b="0" i="0" u="none" strike="noStrike" kern="1200" baseline="0" dirty="0" smtClean="0">
                          <a:solidFill>
                            <a:schemeClr val="dk1"/>
                          </a:solidFill>
                          <a:latin typeface="+mn-lt"/>
                          <a:ea typeface="+mn-ea"/>
                          <a:cs typeface="+mn-cs"/>
                        </a:rPr>
                        <a:t>(6,489)</a:t>
                      </a:r>
                      <a:endParaRPr lang="en-AU" dirty="0"/>
                    </a:p>
                  </a:txBody>
                  <a:tcPr/>
                </a:tc>
                <a:tc>
                  <a:txBody>
                    <a:bodyPr/>
                    <a:lstStyle/>
                    <a:p>
                      <a:r>
                        <a:rPr lang="en-AU" sz="1800" b="0" i="0" u="none" strike="noStrike" kern="1200" baseline="0" dirty="0" smtClean="0">
                          <a:solidFill>
                            <a:schemeClr val="dk1"/>
                          </a:solidFill>
                          <a:latin typeface="+mn-lt"/>
                          <a:ea typeface="+mn-ea"/>
                          <a:cs typeface="+mn-cs"/>
                        </a:rPr>
                        <a:t>0.5</a:t>
                      </a:r>
                      <a:endParaRPr lang="en-AU" dirty="0"/>
                    </a:p>
                  </a:txBody>
                  <a:tcPr/>
                </a:tc>
                <a:tc>
                  <a:txBody>
                    <a:bodyPr/>
                    <a:lstStyle/>
                    <a:p>
                      <a:r>
                        <a:rPr lang="en-AU" dirty="0" smtClean="0"/>
                        <a:t>51 (2007)</a:t>
                      </a:r>
                      <a:endParaRPr lang="en-AU" dirty="0"/>
                    </a:p>
                  </a:txBody>
                  <a:tcPr/>
                </a:tc>
              </a:tr>
              <a:tr h="425971">
                <a:tc>
                  <a:txBody>
                    <a:bodyPr/>
                    <a:lstStyle/>
                    <a:p>
                      <a:r>
                        <a:rPr lang="en-AU" dirty="0" smtClean="0"/>
                        <a:t>PNG</a:t>
                      </a:r>
                      <a:endParaRPr lang="en-AU" dirty="0"/>
                    </a:p>
                  </a:txBody>
                  <a:tcPr/>
                </a:tc>
                <a:tc>
                  <a:txBody>
                    <a:bodyPr/>
                    <a:lstStyle/>
                    <a:p>
                      <a:r>
                        <a:rPr lang="en-AU" sz="1800" b="0" i="0" u="none" strike="noStrike" kern="1200" baseline="0" dirty="0" smtClean="0">
                          <a:solidFill>
                            <a:schemeClr val="dk1"/>
                          </a:solidFill>
                          <a:latin typeface="+mn-lt"/>
                          <a:ea typeface="+mn-ea"/>
                          <a:cs typeface="+mn-cs"/>
                        </a:rPr>
                        <a:t>9,899,549</a:t>
                      </a:r>
                      <a:endParaRPr lang="en-AU" dirty="0"/>
                    </a:p>
                  </a:txBody>
                  <a:tcPr/>
                </a:tc>
                <a:tc>
                  <a:txBody>
                    <a:bodyPr/>
                    <a:lstStyle/>
                    <a:p>
                      <a:r>
                        <a:rPr lang="en-AU" sz="1800" b="0" i="0" u="none" strike="noStrike" kern="1200" baseline="0" dirty="0" smtClean="0">
                          <a:solidFill>
                            <a:schemeClr val="dk1"/>
                          </a:solidFill>
                          <a:latin typeface="+mn-lt"/>
                          <a:ea typeface="+mn-ea"/>
                          <a:cs typeface="+mn-cs"/>
                        </a:rPr>
                        <a:t>10,763,066</a:t>
                      </a:r>
                      <a:endParaRPr lang="en-AU" dirty="0"/>
                    </a:p>
                  </a:txBody>
                  <a:tcPr/>
                </a:tc>
                <a:tc>
                  <a:txBody>
                    <a:bodyPr/>
                    <a:lstStyle/>
                    <a:p>
                      <a:r>
                        <a:rPr lang="en-AU" sz="1800" b="0" i="0" u="none" strike="noStrike" kern="1200" baseline="0" dirty="0" smtClean="0">
                          <a:solidFill>
                            <a:schemeClr val="dk1"/>
                          </a:solidFill>
                          <a:latin typeface="+mn-lt"/>
                          <a:ea typeface="+mn-ea"/>
                          <a:cs typeface="+mn-cs"/>
                        </a:rPr>
                        <a:t>13,271,057</a:t>
                      </a:r>
                      <a:endParaRPr lang="en-AU" dirty="0"/>
                    </a:p>
                  </a:txBody>
                  <a:tcPr/>
                </a:tc>
                <a:tc>
                  <a:txBody>
                    <a:bodyPr/>
                    <a:lstStyle/>
                    <a:p>
                      <a:r>
                        <a:rPr lang="en-AU" sz="1800" b="0" i="0" u="none" strike="noStrike" kern="1200" baseline="0" dirty="0" smtClean="0">
                          <a:solidFill>
                            <a:schemeClr val="dk1"/>
                          </a:solidFill>
                          <a:latin typeface="+mn-lt"/>
                          <a:ea typeface="+mn-ea"/>
                          <a:cs typeface="+mn-cs"/>
                        </a:rPr>
                        <a:t>0</a:t>
                      </a:r>
                      <a:endParaRPr lang="en-A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b="0" i="0" u="none" strike="noStrike" kern="1200" baseline="0" dirty="0" smtClean="0">
                          <a:solidFill>
                            <a:schemeClr val="dk1"/>
                          </a:solidFill>
                          <a:latin typeface="+mn-lt"/>
                          <a:ea typeface="+mn-ea"/>
                          <a:cs typeface="+mn-cs"/>
                        </a:rPr>
                        <a:t>2.1</a:t>
                      </a:r>
                      <a:endParaRPr lang="en-AU" dirty="0" smtClean="0"/>
                    </a:p>
                    <a:p>
                      <a:endParaRPr lang="en-A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b="0" i="0" u="none" strike="noStrike" kern="1200" baseline="0" dirty="0" smtClean="0">
                          <a:solidFill>
                            <a:schemeClr val="dk1"/>
                          </a:solidFill>
                          <a:latin typeface="+mn-lt"/>
                          <a:ea typeface="+mn-ea"/>
                          <a:cs typeface="+mn-cs"/>
                        </a:rPr>
                        <a:t>13 (2000)</a:t>
                      </a:r>
                      <a:endParaRPr lang="en-AU" dirty="0" smtClean="0"/>
                    </a:p>
                    <a:p>
                      <a:endParaRPr lang="en-AU" dirty="0"/>
                    </a:p>
                  </a:txBody>
                  <a:tcPr/>
                </a:tc>
              </a:tr>
              <a:tr h="246792">
                <a:tc>
                  <a:txBody>
                    <a:bodyPr/>
                    <a:lstStyle/>
                    <a:p>
                      <a:r>
                        <a:rPr lang="en-AU" dirty="0" err="1" smtClean="0"/>
                        <a:t>Solomons</a:t>
                      </a:r>
                      <a:endParaRPr lang="en-AU" dirty="0"/>
                    </a:p>
                  </a:txBody>
                  <a:tcPr/>
                </a:tc>
                <a:tc>
                  <a:txBody>
                    <a:bodyPr/>
                    <a:lstStyle/>
                    <a:p>
                      <a:r>
                        <a:rPr lang="en-AU" sz="1800" b="0" i="0" u="none" strike="noStrike" kern="1200" baseline="0" dirty="0" smtClean="0">
                          <a:solidFill>
                            <a:schemeClr val="dk1"/>
                          </a:solidFill>
                          <a:latin typeface="+mn-lt"/>
                          <a:ea typeface="+mn-ea"/>
                          <a:cs typeface="+mn-cs"/>
                        </a:rPr>
                        <a:t>876,394</a:t>
                      </a:r>
                      <a:endParaRPr lang="en-AU" dirty="0"/>
                    </a:p>
                  </a:txBody>
                  <a:tcPr/>
                </a:tc>
                <a:tc>
                  <a:txBody>
                    <a:bodyPr/>
                    <a:lstStyle/>
                    <a:p>
                      <a:r>
                        <a:rPr lang="en-AU" sz="1800" b="0" i="0" u="none" strike="noStrike" kern="1200" baseline="0" dirty="0" smtClean="0">
                          <a:solidFill>
                            <a:schemeClr val="dk1"/>
                          </a:solidFill>
                          <a:latin typeface="+mn-lt"/>
                          <a:ea typeface="+mn-ea"/>
                          <a:cs typeface="+mn-cs"/>
                        </a:rPr>
                        <a:t>969,920</a:t>
                      </a:r>
                      <a:endParaRPr lang="en-AU" dirty="0"/>
                    </a:p>
                  </a:txBody>
                  <a:tcPr/>
                </a:tc>
                <a:tc>
                  <a:txBody>
                    <a:bodyPr/>
                    <a:lstStyle/>
                    <a:p>
                      <a:r>
                        <a:rPr lang="en-AU" dirty="0" smtClean="0"/>
                        <a:t>1,245,774</a:t>
                      </a:r>
                      <a:endParaRPr lang="en-AU" dirty="0"/>
                    </a:p>
                  </a:txBody>
                  <a:tcPr/>
                </a:tc>
                <a:tc>
                  <a:txBody>
                    <a:bodyPr/>
                    <a:lstStyle/>
                    <a:p>
                      <a:r>
                        <a:rPr lang="en-AU" dirty="0" smtClean="0"/>
                        <a:t>0</a:t>
                      </a:r>
                      <a:endParaRPr lang="en-AU" dirty="0"/>
                    </a:p>
                  </a:txBody>
                  <a:tcPr/>
                </a:tc>
                <a:tc>
                  <a:txBody>
                    <a:bodyPr/>
                    <a:lstStyle/>
                    <a:p>
                      <a:r>
                        <a:rPr lang="en-AU" dirty="0" smtClean="0"/>
                        <a:t>2.7</a:t>
                      </a:r>
                      <a:endParaRPr lang="en-AU" dirty="0"/>
                    </a:p>
                  </a:txBody>
                  <a:tcPr/>
                </a:tc>
                <a:tc>
                  <a:txBody>
                    <a:bodyPr/>
                    <a:lstStyle/>
                    <a:p>
                      <a:r>
                        <a:rPr lang="en-AU" dirty="0" smtClean="0"/>
                        <a:t>16 (1999)</a:t>
                      </a:r>
                      <a:endParaRPr lang="en-AU" dirty="0"/>
                    </a:p>
                  </a:txBody>
                  <a:tcPr/>
                </a:tc>
              </a:tr>
              <a:tr h="246792">
                <a:tc>
                  <a:txBody>
                    <a:bodyPr/>
                    <a:lstStyle/>
                    <a:p>
                      <a:r>
                        <a:rPr lang="en-AU" dirty="0" smtClean="0"/>
                        <a:t>Vanuatu</a:t>
                      </a:r>
                      <a:endParaRPr lang="en-AU" dirty="0"/>
                    </a:p>
                  </a:txBody>
                  <a:tcPr/>
                </a:tc>
                <a:tc>
                  <a:txBody>
                    <a:bodyPr/>
                    <a:lstStyle/>
                    <a:p>
                      <a:r>
                        <a:rPr lang="en-AU" sz="1800" b="0" i="0" u="none" strike="noStrike" kern="1200" baseline="0" dirty="0" smtClean="0">
                          <a:solidFill>
                            <a:schemeClr val="dk1"/>
                          </a:solidFill>
                          <a:latin typeface="+mn-lt"/>
                          <a:ea typeface="+mn-ea"/>
                          <a:cs typeface="+mn-cs"/>
                        </a:rPr>
                        <a:t>386,066</a:t>
                      </a:r>
                      <a:endParaRPr lang="en-AU" dirty="0"/>
                    </a:p>
                  </a:txBody>
                  <a:tcPr/>
                </a:tc>
                <a:tc>
                  <a:txBody>
                    <a:bodyPr/>
                    <a:lstStyle/>
                    <a:p>
                      <a:r>
                        <a:rPr lang="en-AU" dirty="0" smtClean="0"/>
                        <a:t>424,122</a:t>
                      </a:r>
                      <a:endParaRPr lang="en-AU" dirty="0"/>
                    </a:p>
                  </a:txBody>
                  <a:tcPr/>
                </a:tc>
                <a:tc>
                  <a:txBody>
                    <a:bodyPr/>
                    <a:lstStyle/>
                    <a:p>
                      <a:r>
                        <a:rPr lang="en-AU" dirty="0" smtClean="0"/>
                        <a:t>538,708</a:t>
                      </a:r>
                      <a:endParaRPr lang="en-AU" dirty="0"/>
                    </a:p>
                  </a:txBody>
                  <a:tcPr/>
                </a:tc>
                <a:tc>
                  <a:txBody>
                    <a:bodyPr/>
                    <a:lstStyle/>
                    <a:p>
                      <a:r>
                        <a:rPr lang="en-AU" dirty="0" smtClean="0"/>
                        <a:t>0</a:t>
                      </a:r>
                      <a:endParaRPr lang="en-AU" dirty="0"/>
                    </a:p>
                  </a:txBody>
                  <a:tcPr/>
                </a:tc>
                <a:tc>
                  <a:txBody>
                    <a:bodyPr/>
                    <a:lstStyle/>
                    <a:p>
                      <a:r>
                        <a:rPr lang="en-AU" dirty="0" smtClean="0"/>
                        <a:t>2.5</a:t>
                      </a:r>
                      <a:endParaRPr lang="en-AU" dirty="0"/>
                    </a:p>
                  </a:txBody>
                  <a:tcPr/>
                </a:tc>
                <a:tc>
                  <a:txBody>
                    <a:bodyPr/>
                    <a:lstStyle/>
                    <a:p>
                      <a:r>
                        <a:rPr lang="en-AU" dirty="0" smtClean="0"/>
                        <a:t>24 (2009)</a:t>
                      </a:r>
                      <a:endParaRPr lang="en-AU" dirty="0"/>
                    </a:p>
                  </a:txBody>
                  <a:tcPr/>
                </a:tc>
              </a:tr>
              <a:tr h="246792">
                <a:tc>
                  <a:txBody>
                    <a:bodyPr/>
                    <a:lstStyle/>
                    <a:p>
                      <a:endParaRPr lang="en-AU" dirty="0"/>
                    </a:p>
                  </a:txBody>
                  <a:tcPr/>
                </a:tc>
                <a:tc>
                  <a:txBody>
                    <a:bodyPr/>
                    <a:lstStyle/>
                    <a:p>
                      <a:endParaRPr lang="en-AU"/>
                    </a:p>
                  </a:txBody>
                  <a:tcPr/>
                </a:tc>
                <a:tc>
                  <a:txBody>
                    <a:bodyPr/>
                    <a:lstStyle/>
                    <a:p>
                      <a:endParaRPr lang="en-AU"/>
                    </a:p>
                  </a:txBody>
                  <a:tcPr/>
                </a:tc>
                <a:tc>
                  <a:txBody>
                    <a:bodyPr/>
                    <a:lstStyle/>
                    <a:p>
                      <a:endParaRPr lang="en-AU"/>
                    </a:p>
                  </a:txBody>
                  <a:tcPr/>
                </a:tc>
                <a:tc>
                  <a:txBody>
                    <a:bodyPr/>
                    <a:lstStyle/>
                    <a:p>
                      <a:endParaRPr lang="en-AU"/>
                    </a:p>
                  </a:txBody>
                  <a:tcPr/>
                </a:tc>
                <a:tc>
                  <a:txBody>
                    <a:bodyPr/>
                    <a:lstStyle/>
                    <a:p>
                      <a:endParaRPr lang="en-AU"/>
                    </a:p>
                  </a:txBody>
                  <a:tcPr/>
                </a:tc>
                <a:tc>
                  <a:txBody>
                    <a:bodyPr/>
                    <a:lstStyle/>
                    <a:p>
                      <a:endParaRPr lang="en-AU"/>
                    </a:p>
                  </a:txBody>
                  <a:tcPr/>
                </a:tc>
              </a:tr>
              <a:tr h="246792">
                <a:tc>
                  <a:txBody>
                    <a:bodyPr/>
                    <a:lstStyle/>
                    <a:p>
                      <a:r>
                        <a:rPr lang="en-AU" dirty="0" smtClean="0"/>
                        <a:t>Total</a:t>
                      </a:r>
                      <a:endParaRPr lang="en-AU" dirty="0"/>
                    </a:p>
                  </a:txBody>
                  <a:tcPr/>
                </a:tc>
                <a:tc>
                  <a:txBody>
                    <a:bodyPr/>
                    <a:lstStyle/>
                    <a:p>
                      <a:r>
                        <a:rPr lang="en-AU" sz="1800" b="1" i="0" u="none" strike="noStrike" kern="1200" baseline="0" dirty="0" smtClean="0">
                          <a:solidFill>
                            <a:schemeClr val="dk1"/>
                          </a:solidFill>
                          <a:latin typeface="+mn-lt"/>
                          <a:ea typeface="+mn-ea"/>
                          <a:cs typeface="+mn-cs"/>
                        </a:rPr>
                        <a:t>12,108,329 </a:t>
                      </a:r>
                      <a:endParaRPr lang="en-AU" dirty="0"/>
                    </a:p>
                  </a:txBody>
                  <a:tcPr/>
                </a:tc>
                <a:tc>
                  <a:txBody>
                    <a:bodyPr/>
                    <a:lstStyle/>
                    <a:p>
                      <a:r>
                        <a:rPr lang="en-AU" sz="1800" b="1" i="0" u="none" strike="noStrike" kern="1200" baseline="0" dirty="0" smtClean="0">
                          <a:solidFill>
                            <a:schemeClr val="dk1"/>
                          </a:solidFill>
                          <a:latin typeface="+mn-lt"/>
                          <a:ea typeface="+mn-ea"/>
                          <a:cs typeface="+mn-cs"/>
                        </a:rPr>
                        <a:t>13,134,695</a:t>
                      </a:r>
                      <a:endParaRPr lang="en-AU" dirty="0"/>
                    </a:p>
                  </a:txBody>
                  <a:tcPr/>
                </a:tc>
                <a:tc>
                  <a:txBody>
                    <a:bodyPr/>
                    <a:lstStyle/>
                    <a:p>
                      <a:r>
                        <a:rPr lang="en-AU" sz="1800" b="1" i="0" u="none" strike="noStrike" kern="1200" baseline="0" dirty="0" smtClean="0">
                          <a:solidFill>
                            <a:schemeClr val="dk1"/>
                          </a:solidFill>
                          <a:latin typeface="+mn-lt"/>
                          <a:ea typeface="+mn-ea"/>
                          <a:cs typeface="+mn-cs"/>
                        </a:rPr>
                        <a:t>16,116,244</a:t>
                      </a:r>
                      <a:endParaRPr lang="en-AU" dirty="0"/>
                    </a:p>
                  </a:txBody>
                  <a:tcPr/>
                </a:tc>
                <a:tc>
                  <a:txBody>
                    <a:bodyPr/>
                    <a:lstStyle/>
                    <a:p>
                      <a:r>
                        <a:rPr lang="en-AU" b="1" dirty="0" smtClean="0"/>
                        <a:t>(6489)</a:t>
                      </a:r>
                      <a:endParaRPr lang="en-AU" b="1" dirty="0"/>
                    </a:p>
                  </a:txBody>
                  <a:tcPr/>
                </a:tc>
                <a:tc>
                  <a:txBody>
                    <a:bodyPr/>
                    <a:lstStyle/>
                    <a:p>
                      <a:endParaRPr lang="en-AU"/>
                    </a:p>
                  </a:txBody>
                  <a:tcPr/>
                </a:tc>
                <a:tc>
                  <a:txBody>
                    <a:bodyPr/>
                    <a:lstStyle/>
                    <a:p>
                      <a:endParaRPr lang="en-AU" dirty="0"/>
                    </a:p>
                  </a:txBody>
                  <a:tcPr/>
                </a:tc>
              </a:tr>
            </a:tbl>
          </a:graphicData>
        </a:graphic>
      </p:graphicFrame>
      <p:sp>
        <p:nvSpPr>
          <p:cNvPr id="4" name="TextBox 3"/>
          <p:cNvSpPr txBox="1"/>
          <p:nvPr/>
        </p:nvSpPr>
        <p:spPr>
          <a:xfrm>
            <a:off x="966158" y="5814204"/>
            <a:ext cx="2216989" cy="369332"/>
          </a:xfrm>
          <a:prstGeom prst="rect">
            <a:avLst/>
          </a:prstGeom>
          <a:noFill/>
        </p:spPr>
        <p:txBody>
          <a:bodyPr wrap="square" rtlCol="0">
            <a:spAutoFit/>
          </a:bodyPr>
          <a:lstStyle/>
          <a:p>
            <a:r>
              <a:rPr lang="en-AU" dirty="0" smtClean="0"/>
              <a:t>Source: ADB, 2011</a:t>
            </a:r>
            <a:endParaRPr lang="en-AU" dirty="0"/>
          </a:p>
        </p:txBody>
      </p:sp>
    </p:spTree>
    <p:extLst>
      <p:ext uri="{BB962C8B-B14F-4D97-AF65-F5344CB8AC3E}">
        <p14:creationId xmlns:p14="http://schemas.microsoft.com/office/powerpoint/2010/main" val="3285832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i="1" dirty="0" smtClean="0"/>
              <a:t>Climate Change</a:t>
            </a:r>
            <a:endParaRPr lang="en-AU" b="1" i="1" dirty="0"/>
          </a:p>
        </p:txBody>
      </p:sp>
      <p:sp>
        <p:nvSpPr>
          <p:cNvPr id="3" name="Content Placeholder 2"/>
          <p:cNvSpPr>
            <a:spLocks noGrp="1"/>
          </p:cNvSpPr>
          <p:nvPr>
            <p:ph idx="1"/>
          </p:nvPr>
        </p:nvSpPr>
        <p:spPr>
          <a:xfrm>
            <a:off x="812321" y="1733910"/>
            <a:ext cx="10515600" cy="4917506"/>
          </a:xfrm>
        </p:spPr>
        <p:txBody>
          <a:bodyPr/>
          <a:lstStyle/>
          <a:p>
            <a:r>
              <a:rPr lang="en-AU" dirty="0" smtClean="0"/>
              <a:t>The </a:t>
            </a:r>
            <a:r>
              <a:rPr lang="en-AU" dirty="0"/>
              <a:t>most direct </a:t>
            </a:r>
            <a:r>
              <a:rPr lang="en-AU" dirty="0" smtClean="0"/>
              <a:t>effect</a:t>
            </a:r>
            <a:r>
              <a:rPr lang="en-AU" dirty="0"/>
              <a:t>, particularly in the smaller atoll countries, will be further </a:t>
            </a:r>
            <a:r>
              <a:rPr lang="en-AU" dirty="0" smtClean="0"/>
              <a:t>reduction of </a:t>
            </a:r>
            <a:r>
              <a:rPr lang="en-AU" dirty="0"/>
              <a:t>already declining agricultural output per capita as a result of increasing natural disasters and </a:t>
            </a:r>
            <a:r>
              <a:rPr lang="en-AU" dirty="0" smtClean="0"/>
              <a:t>rising sea </a:t>
            </a:r>
            <a:r>
              <a:rPr lang="en-AU" dirty="0"/>
              <a:t>level in the longer </a:t>
            </a:r>
            <a:r>
              <a:rPr lang="en-AU" dirty="0" smtClean="0"/>
              <a:t>term (ADB, 2011).</a:t>
            </a:r>
          </a:p>
          <a:p>
            <a:r>
              <a:rPr lang="en-AU" dirty="0" smtClean="0"/>
              <a:t>Specific risks:</a:t>
            </a:r>
          </a:p>
          <a:p>
            <a:pPr lvl="1"/>
            <a:r>
              <a:rPr lang="en-AU" dirty="0" smtClean="0"/>
              <a:t>Crop and fowl mortality due to excessive heat</a:t>
            </a:r>
          </a:p>
          <a:p>
            <a:pPr lvl="1"/>
            <a:r>
              <a:rPr lang="en-AU" dirty="0" smtClean="0"/>
              <a:t>Sea water intrusion (salinity and waterlogging)</a:t>
            </a:r>
          </a:p>
          <a:p>
            <a:pPr lvl="1"/>
            <a:r>
              <a:rPr lang="en-AU" dirty="0" smtClean="0"/>
              <a:t>Drought (particularly during El Nino events)</a:t>
            </a:r>
          </a:p>
          <a:p>
            <a:pPr lvl="1"/>
            <a:r>
              <a:rPr lang="en-AU" dirty="0" smtClean="0"/>
              <a:t>Storms intensity</a:t>
            </a:r>
          </a:p>
          <a:p>
            <a:pPr lvl="1"/>
            <a:r>
              <a:rPr lang="en-AU" dirty="0" smtClean="0"/>
              <a:t>Changing pest and disease factors/vectors (biosecurity risks)</a:t>
            </a:r>
            <a:endParaRPr lang="en-AU" dirty="0"/>
          </a:p>
        </p:txBody>
      </p:sp>
    </p:spTree>
    <p:extLst>
      <p:ext uri="{BB962C8B-B14F-4D97-AF65-F5344CB8AC3E}">
        <p14:creationId xmlns:p14="http://schemas.microsoft.com/office/powerpoint/2010/main" val="1649837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770" y="71827"/>
            <a:ext cx="10515600" cy="1325563"/>
          </a:xfrm>
        </p:spPr>
        <p:txBody>
          <a:bodyPr/>
          <a:lstStyle/>
          <a:p>
            <a:r>
              <a:rPr lang="en-AU" b="1" i="1" dirty="0" smtClean="0"/>
              <a:t>Natural Resources Context</a:t>
            </a:r>
            <a:endParaRPr lang="en-AU" b="1" i="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87993" y="1784051"/>
            <a:ext cx="6659592" cy="3847764"/>
          </a:xfrm>
        </p:spPr>
      </p:pic>
      <p:sp>
        <p:nvSpPr>
          <p:cNvPr id="5" name="TextBox 4"/>
          <p:cNvSpPr txBox="1"/>
          <p:nvPr/>
        </p:nvSpPr>
        <p:spPr>
          <a:xfrm>
            <a:off x="686695" y="1328467"/>
            <a:ext cx="4011283" cy="1754326"/>
          </a:xfrm>
          <a:prstGeom prst="rect">
            <a:avLst/>
          </a:prstGeom>
          <a:noFill/>
        </p:spPr>
        <p:txBody>
          <a:bodyPr wrap="square" rtlCol="0">
            <a:spAutoFit/>
          </a:bodyPr>
          <a:lstStyle/>
          <a:p>
            <a:pPr marL="285750" indent="-285750">
              <a:buFont typeface="Arial" panose="020B0604020202020204" pitchFamily="34" charset="0"/>
              <a:buChar char="•"/>
            </a:pPr>
            <a:r>
              <a:rPr lang="en-AU" dirty="0" smtClean="0"/>
              <a:t>Tropical climate, summer (Oct-March) rainfall max.</a:t>
            </a:r>
          </a:p>
          <a:p>
            <a:pPr marL="285750" indent="-285750">
              <a:buFont typeface="Arial" panose="020B0604020202020204" pitchFamily="34" charset="0"/>
              <a:buChar char="•"/>
            </a:pPr>
            <a:r>
              <a:rPr lang="en-AU" dirty="0" smtClean="0"/>
              <a:t>Variable soils from volcanic derived materials in PNG to sandy, infertile and low water capacity soils</a:t>
            </a:r>
          </a:p>
          <a:p>
            <a:pPr marL="285750" indent="-285750">
              <a:buFont typeface="Arial" panose="020B0604020202020204" pitchFamily="34" charset="0"/>
              <a:buChar char="•"/>
            </a:pPr>
            <a:r>
              <a:rPr lang="en-AU" dirty="0" smtClean="0"/>
              <a:t>Terrain issues in PNG</a:t>
            </a:r>
            <a:endParaRPr lang="en-AU"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518" y="3082793"/>
            <a:ext cx="4167250" cy="3517890"/>
          </a:xfrm>
          <a:prstGeom prst="rect">
            <a:avLst/>
          </a:prstGeom>
        </p:spPr>
      </p:pic>
    </p:spTree>
    <p:extLst>
      <p:ext uri="{BB962C8B-B14F-4D97-AF65-F5344CB8AC3E}">
        <p14:creationId xmlns:p14="http://schemas.microsoft.com/office/powerpoint/2010/main" val="11061301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203</TotalTime>
  <Words>873</Words>
  <Application>Microsoft Office PowerPoint</Application>
  <PresentationFormat>Custom</PresentationFormat>
  <Paragraphs>131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Food Security in the Melanesian Arc</vt:lpstr>
      <vt:lpstr>Food Security and Political Stability</vt:lpstr>
      <vt:lpstr>Food security </vt:lpstr>
      <vt:lpstr>Key global drivers of food security </vt:lpstr>
      <vt:lpstr>Food Security in the Melanesian Arc/Pacific</vt:lpstr>
      <vt:lpstr>Conflating factors</vt:lpstr>
      <vt:lpstr>Population Trends</vt:lpstr>
      <vt:lpstr>Climate Change</vt:lpstr>
      <vt:lpstr>Natural Resources Context</vt:lpstr>
      <vt:lpstr>Food security issues</vt:lpstr>
      <vt:lpstr>What are the solutions?</vt:lpstr>
      <vt:lpstr>Investing in agriculture and environment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Marchien van Oostende</dc:creator>
  <cp:lastModifiedBy>Colin Chartres</cp:lastModifiedBy>
  <cp:revision>22</cp:revision>
  <dcterms:created xsi:type="dcterms:W3CDTF">2014-08-10T23:54:52Z</dcterms:created>
  <dcterms:modified xsi:type="dcterms:W3CDTF">2017-02-20T22:53:11Z</dcterms:modified>
</cp:coreProperties>
</file>