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72" r:id="rId3"/>
    <p:sldId id="276" r:id="rId4"/>
    <p:sldId id="261" r:id="rId5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4F9C"/>
    <a:srgbClr val="D9D9D6"/>
    <a:srgbClr val="000000"/>
    <a:srgbClr val="0C2340"/>
    <a:srgbClr val="FF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407" autoAdjust="0"/>
    <p:restoredTop sz="84009" autoAdjust="0"/>
  </p:normalViewPr>
  <p:slideViewPr>
    <p:cSldViewPr snapToGrid="0" snapToObjects="1">
      <p:cViewPr varScale="1">
        <p:scale>
          <a:sx n="96" d="100"/>
          <a:sy n="96" d="100"/>
        </p:scale>
        <p:origin x="-27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680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C01F8-7A96-1A42-A5C1-A6293913991B}" type="datetime1">
              <a:rPr lang="en-AU" smtClean="0"/>
              <a:t>10/02/2017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F6A53-947D-664F-86C6-7EA2E2AF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866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F5882-1633-C84E-BDD4-8A584B4C4483}" type="datetime1">
              <a:rPr lang="en-AU" smtClean="0"/>
              <a:t>10/02/2017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A4F87-D5C2-4945-AFCA-8B793D258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989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4F87-D5C2-4945-AFCA-8B793D2588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3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4F87-D5C2-4945-AFCA-8B793D2588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2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4F87-D5C2-4945-AFCA-8B793D2588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2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8"/>
            <a:ext cx="9144000" cy="6849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920" y="3274273"/>
            <a:ext cx="6347825" cy="2148899"/>
          </a:xfrm>
        </p:spPr>
        <p:txBody>
          <a:bodyPr lIns="0" tIns="0" anchor="b">
            <a:noAutofit/>
          </a:bodyPr>
          <a:lstStyle>
            <a:lvl1pPr algn="l">
              <a:lnSpc>
                <a:spcPct val="80000"/>
              </a:lnSpc>
              <a:defRPr sz="66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920" y="5653142"/>
            <a:ext cx="6347825" cy="565927"/>
          </a:xfrm>
        </p:spPr>
        <p:txBody>
          <a:bodyPr lIns="0" tIns="0"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36" y="5233479"/>
            <a:ext cx="1425278" cy="11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96723" y="6417652"/>
            <a:ext cx="254752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Document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417652"/>
            <a:ext cx="2023724" cy="365125"/>
          </a:xfrm>
          <a:prstGeom prst="rect">
            <a:avLst/>
          </a:prstGeom>
        </p:spPr>
        <p:txBody>
          <a:bodyPr/>
          <a:lstStyle/>
          <a:p>
            <a:fld id="{4956BB43-EB25-9C48-837D-98E6AF077A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92970" y="2375396"/>
            <a:ext cx="5691188" cy="2267483"/>
          </a:xfrm>
        </p:spPr>
        <p:txBody>
          <a:bodyPr lIns="0" tIns="0"/>
          <a:lstStyle>
            <a:lvl1pPr marL="0" indent="0">
              <a:lnSpc>
                <a:spcPct val="80000"/>
              </a:lnSpc>
              <a:buNone/>
              <a:defRPr sz="60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92970" y="4642879"/>
            <a:ext cx="5623504" cy="1690507"/>
          </a:xfrm>
        </p:spPr>
        <p:txBody>
          <a:bodyPr lIns="0" tIns="0">
            <a:normAutofit/>
          </a:bodyPr>
          <a:lstStyle>
            <a:lvl1pPr marL="0" indent="0">
              <a:buNone/>
              <a:defRPr sz="1600" cap="all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AU" dirty="0" err="1"/>
              <a:t>subheadinG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258" y="5244840"/>
            <a:ext cx="1425278" cy="11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9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80831"/>
            <a:ext cx="7279974" cy="30855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5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Document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B4246-FDFA-7E4C-A54D-095A75DA8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80831"/>
            <a:ext cx="3427384" cy="30855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5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091428" y="2480831"/>
            <a:ext cx="3645747" cy="30855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5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Document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7B4246-FDFA-7E4C-A54D-095A75DA8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5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14293"/>
            <a:ext cx="3427384" cy="851523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solidFill>
                  <a:srgbClr val="E106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091428" y="1314293"/>
            <a:ext cx="3645747" cy="851523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solidFill>
                  <a:srgbClr val="E106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10996"/>
            <a:ext cx="7279974" cy="846793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2480831"/>
            <a:ext cx="3427384" cy="30855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5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4091428" y="2480831"/>
            <a:ext cx="3645747" cy="30855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5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Document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A7B4246-FDFA-7E4C-A54D-095A75DA8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7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Document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B4246-FDFA-7E4C-A54D-095A75DA8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Document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B4246-FDFA-7E4C-A54D-095A75DA8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36301"/>
            <a:ext cx="5486400" cy="655443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Document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B4246-FDFA-7E4C-A54D-095A75DA8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7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0996"/>
            <a:ext cx="7279974" cy="846793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4873"/>
            <a:ext cx="7279974" cy="366840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421235"/>
            <a:ext cx="7536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ooter Placeholder 24"/>
          <p:cNvSpPr>
            <a:spLocks noGrp="1"/>
          </p:cNvSpPr>
          <p:nvPr>
            <p:ph type="ftr" sz="quarter" idx="3"/>
          </p:nvPr>
        </p:nvSpPr>
        <p:spPr>
          <a:xfrm>
            <a:off x="1147430" y="6459548"/>
            <a:ext cx="2895600" cy="190440"/>
          </a:xfrm>
          <a:prstGeom prst="rect">
            <a:avLst/>
          </a:prstGeom>
        </p:spPr>
        <p:txBody>
          <a:bodyPr vert="horz" lIns="0" tIns="0" rIns="91440" bIns="45720" rtlCol="0" anchor="ctr"/>
          <a:lstStyle>
            <a:lvl1pPr algn="l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57201" y="6459548"/>
            <a:ext cx="364539" cy="190440"/>
          </a:xfrm>
          <a:prstGeom prst="rect">
            <a:avLst/>
          </a:prstGeom>
        </p:spPr>
        <p:txBody>
          <a:bodyPr vert="horz" lIns="0" tIns="0" rIns="91440" bIns="45720" rtlCol="0" anchor="ctr"/>
          <a:lstStyle>
            <a:lvl1pPr algn="l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B4246-FDFA-7E4C-A54D-095A75DA82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UOW_Primary_RGB_Dark Blue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947" y="6079153"/>
            <a:ext cx="650057" cy="5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9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C234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C234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C234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C234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C23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16712" y="2535312"/>
            <a:ext cx="7303288" cy="2486839"/>
          </a:xfrm>
        </p:spPr>
        <p:txBody>
          <a:bodyPr lIns="0" tIns="0">
            <a:noAutofit/>
          </a:bodyPr>
          <a:lstStyle/>
          <a:p>
            <a:r>
              <a:rPr lang="en-AU" sz="5400" spc="-150" dirty="0" smtClean="0">
                <a:solidFill>
                  <a:schemeClr val="bg1"/>
                </a:solidFill>
                <a:cs typeface="Times New Roman"/>
              </a:rPr>
              <a:t>Fisheries for food security in the Pacific Islands</a:t>
            </a:r>
            <a:endParaRPr lang="en-AU" sz="5400" spc="-15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02944" y="5377070"/>
            <a:ext cx="6400800" cy="1247285"/>
          </a:xfrm>
        </p:spPr>
        <p:txBody>
          <a:bodyPr lIns="0" tIns="0">
            <a:normAutofit fontScale="85000" lnSpcReduction="20000"/>
          </a:bodyPr>
          <a:lstStyle/>
          <a:p>
            <a:r>
              <a:rPr lang="en-AU" dirty="0" smtClean="0">
                <a:solidFill>
                  <a:schemeClr val="bg2"/>
                </a:solidFill>
                <a:cs typeface="Montserrat"/>
              </a:rPr>
              <a:t>Brooke Campbell, ANCORS/UOW</a:t>
            </a:r>
          </a:p>
          <a:p>
            <a:endParaRPr lang="en-AU" i="1" dirty="0" smtClean="0">
              <a:solidFill>
                <a:schemeClr val="bg2"/>
              </a:solidFill>
              <a:cs typeface="Montserrat"/>
            </a:endParaRPr>
          </a:p>
          <a:p>
            <a:r>
              <a:rPr lang="en-AU" i="1" dirty="0" smtClean="0">
                <a:solidFill>
                  <a:schemeClr val="bg2"/>
                </a:solidFill>
                <a:cs typeface="Montserrat"/>
              </a:rPr>
              <a:t>Security</a:t>
            </a:r>
            <a:r>
              <a:rPr lang="en-AU" i="1" dirty="0" smtClean="0">
                <a:solidFill>
                  <a:schemeClr val="bg2"/>
                </a:solidFill>
                <a:cs typeface="Montserrat"/>
              </a:rPr>
              <a:t>: Food Security, Biosecurity and National </a:t>
            </a:r>
            <a:br>
              <a:rPr lang="en-AU" i="1" dirty="0" smtClean="0">
                <a:solidFill>
                  <a:schemeClr val="bg2"/>
                </a:solidFill>
                <a:cs typeface="Montserrat"/>
              </a:rPr>
            </a:br>
            <a:r>
              <a:rPr lang="en-AU" i="1" dirty="0" smtClean="0">
                <a:solidFill>
                  <a:schemeClr val="bg2"/>
                </a:solidFill>
                <a:cs typeface="Montserrat"/>
              </a:rPr>
              <a:t>Security in the Melanesian Arc</a:t>
            </a:r>
            <a:endParaRPr lang="en-AU" i="1" dirty="0">
              <a:solidFill>
                <a:schemeClr val="bg2"/>
              </a:solidFill>
              <a:cs typeface="Montserrat"/>
            </a:endParaRPr>
          </a:p>
          <a:p>
            <a:r>
              <a:rPr lang="en-AU" dirty="0">
                <a:solidFill>
                  <a:schemeClr val="bg2"/>
                </a:solidFill>
                <a:cs typeface="Montserrat"/>
              </a:rPr>
              <a:t> </a:t>
            </a:r>
            <a:r>
              <a:rPr lang="en-AU" dirty="0" smtClean="0">
                <a:solidFill>
                  <a:schemeClr val="bg2"/>
                </a:solidFill>
                <a:cs typeface="Montserrat"/>
              </a:rPr>
              <a:t>22 February 2017</a:t>
            </a:r>
          </a:p>
          <a:p>
            <a:r>
              <a:rPr lang="en-AU" sz="1600" dirty="0" smtClean="0">
                <a:solidFill>
                  <a:schemeClr val="bg2"/>
                </a:solidFill>
                <a:latin typeface="Montserrat"/>
                <a:cs typeface="Montserrat"/>
              </a:rPr>
              <a:t>AIIA Conference Centre, Canberra</a:t>
            </a:r>
            <a:endParaRPr lang="en-US" sz="1600" dirty="0">
              <a:solidFill>
                <a:schemeClr val="bg2"/>
              </a:solidFill>
              <a:latin typeface="Montserrat"/>
              <a:cs typeface="Montserra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6" y="5265772"/>
            <a:ext cx="1156384" cy="115638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488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362"/>
            <a:ext cx="7279974" cy="846793"/>
          </a:xfrm>
        </p:spPr>
        <p:txBody>
          <a:bodyPr/>
          <a:lstStyle/>
          <a:p>
            <a:r>
              <a:rPr lang="en-AU" dirty="0" smtClean="0"/>
              <a:t>Overview of Pacific </a:t>
            </a:r>
            <a:r>
              <a:rPr lang="en-AU" dirty="0" smtClean="0"/>
              <a:t>fisheries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321904"/>
            <a:ext cx="6486150" cy="4457087"/>
          </a:xfrm>
        </p:spPr>
        <p:txBody>
          <a:bodyPr>
            <a:normAutofit/>
          </a:bodyPr>
          <a:lstStyle/>
          <a:p>
            <a:r>
              <a:rPr lang="en-AU" sz="2000" dirty="0" smtClean="0"/>
              <a:t>60% of world’s tuna comes from WCPO region</a:t>
            </a:r>
          </a:p>
          <a:p>
            <a:r>
              <a:rPr lang="en-AU" sz="2000" dirty="0">
                <a:solidFill>
                  <a:schemeClr val="tx1"/>
                </a:solidFill>
              </a:rPr>
              <a:t>Coastal fisheries provide 49% of total fisheries share of GDP.</a:t>
            </a:r>
          </a:p>
          <a:p>
            <a:r>
              <a:rPr lang="en-AU" sz="2000" dirty="0" smtClean="0">
                <a:solidFill>
                  <a:schemeClr val="tx1"/>
                </a:solidFill>
              </a:rPr>
              <a:t>Fisheries provide 50-90</a:t>
            </a:r>
            <a:r>
              <a:rPr lang="en-AU" sz="2000" dirty="0" smtClean="0">
                <a:solidFill>
                  <a:schemeClr val="tx1"/>
                </a:solidFill>
              </a:rPr>
              <a:t>% of animal protein </a:t>
            </a:r>
            <a:r>
              <a:rPr lang="en-AU" sz="2000" dirty="0" smtClean="0">
                <a:solidFill>
                  <a:schemeClr val="tx1"/>
                </a:solidFill>
              </a:rPr>
              <a:t>for coastal communities</a:t>
            </a:r>
          </a:p>
          <a:p>
            <a:r>
              <a:rPr lang="en-AU" sz="2000" dirty="0" smtClean="0">
                <a:solidFill>
                  <a:schemeClr val="tx1"/>
                </a:solidFill>
              </a:rPr>
              <a:t>Regional studies: 75% countries may not meet estimated food protein security needs by 2030</a:t>
            </a:r>
          </a:p>
          <a:p>
            <a:pPr>
              <a:lnSpc>
                <a:spcPct val="170000"/>
              </a:lnSpc>
            </a:pPr>
            <a:endParaRPr lang="en-AU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B4246-FDFA-7E4C-A54D-095A75DA82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49" y="2351343"/>
            <a:ext cx="2193722" cy="1785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49" y="4148811"/>
            <a:ext cx="2176304" cy="1877529"/>
          </a:xfrm>
          <a:prstGeom prst="rect">
            <a:avLst/>
          </a:prstGeom>
        </p:spPr>
      </p:pic>
      <p:pic>
        <p:nvPicPr>
          <p:cNvPr id="8" name="Picture 3" descr="C:\ANCORS\Travel Pictures\new KI to sort and edit\P107086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7" r="11781" b="37800"/>
          <a:stretch/>
        </p:blipFill>
        <p:spPr bwMode="auto">
          <a:xfrm>
            <a:off x="6943349" y="583473"/>
            <a:ext cx="2185013" cy="179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475" y="6023942"/>
            <a:ext cx="681657" cy="68165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pic>
      <p:pic>
        <p:nvPicPr>
          <p:cNvPr id="10" name="Picture 9" descr="Figure 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4" y="3776869"/>
            <a:ext cx="6799611" cy="261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7687" y="6106762"/>
            <a:ext cx="3478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Source: Pacific Community (SPC)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4403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345892"/>
            <a:ext cx="8229600" cy="940605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Pacific food fish security: meeting the challenges</a:t>
            </a:r>
            <a:endParaRPr lang="en-US" sz="1600" spc="100" dirty="0">
              <a:solidFill>
                <a:srgbClr val="FF0600"/>
              </a:solidFill>
              <a:latin typeface="Montserrat"/>
              <a:cs typeface="Montserra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678674"/>
            <a:ext cx="8122596" cy="5093702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1" dirty="0" smtClean="0"/>
              <a:t>Availability</a:t>
            </a:r>
            <a:r>
              <a:rPr lang="en-AU" sz="2000" dirty="0" smtClean="0"/>
              <a:t> – </a:t>
            </a:r>
            <a:r>
              <a:rPr lang="en-AU" sz="2000" i="1" dirty="0" smtClean="0"/>
              <a:t>Where will fish supply come from?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Domestic? Imports/Substitutions? Oceanic? Aquaculture?</a:t>
            </a:r>
          </a:p>
          <a:p>
            <a:pPr lvl="1"/>
            <a:endParaRPr lang="en-AU" sz="11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1" dirty="0" smtClean="0"/>
              <a:t>Access</a:t>
            </a:r>
            <a:r>
              <a:rPr lang="en-AU" sz="2000" dirty="0" smtClean="0"/>
              <a:t> – </a:t>
            </a:r>
            <a:r>
              <a:rPr lang="en-AU" sz="2000" i="1" dirty="0" smtClean="0"/>
              <a:t>How will all people access supply?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E.g., rural, inland, urban distribution systems, household income, marginalised groups</a:t>
            </a:r>
          </a:p>
          <a:p>
            <a:pPr lvl="1"/>
            <a:endParaRPr lang="en-AU" sz="11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1" dirty="0" smtClean="0"/>
              <a:t>Utilisation</a:t>
            </a:r>
            <a:r>
              <a:rPr lang="en-AU" sz="2000" dirty="0" smtClean="0"/>
              <a:t> – </a:t>
            </a:r>
            <a:r>
              <a:rPr lang="en-AU" sz="2000" i="1" dirty="0" smtClean="0"/>
              <a:t>How will people use fish once they get it?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E.g., nutritional status</a:t>
            </a:r>
          </a:p>
          <a:p>
            <a:pPr lvl="1"/>
            <a:endParaRPr lang="en-AU" sz="11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1" dirty="0" smtClean="0"/>
              <a:t>Stability</a:t>
            </a:r>
            <a:r>
              <a:rPr lang="en-AU" sz="2000" dirty="0" smtClean="0"/>
              <a:t> – </a:t>
            </a:r>
            <a:r>
              <a:rPr lang="en-AU" sz="2000" i="1" dirty="0" smtClean="0"/>
              <a:t>What policies and management practices will secure sustainable fish supply through time?</a:t>
            </a:r>
            <a:endParaRPr lang="en-AU" sz="2000" i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E.g., reduce/manage vulnerability to ecological, socio-political, economic factors</a:t>
            </a: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1100" dirty="0" smtClean="0"/>
          </a:p>
          <a:p>
            <a:r>
              <a:rPr lang="en-AU" sz="2000" i="1" dirty="0" smtClean="0"/>
              <a:t>Solutions must be integrated and context-dependant</a:t>
            </a:r>
            <a:endParaRPr lang="en-AU" sz="20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92" y="6023942"/>
            <a:ext cx="681657" cy="68165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7620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877" y="2686074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6000" spc="-150" dirty="0">
                <a:solidFill>
                  <a:schemeClr val="bg1"/>
                </a:solidFill>
                <a:latin typeface="Times New Roman"/>
                <a:cs typeface="Times New Roman"/>
              </a:rPr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6" y="5265772"/>
            <a:ext cx="1156384" cy="115638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571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2016 UOW Brand">
      <a:dk1>
        <a:sysClr val="windowText" lastClr="000000"/>
      </a:dk1>
      <a:lt1>
        <a:sysClr val="window" lastClr="FFFFFF"/>
      </a:lt1>
      <a:dk2>
        <a:srgbClr val="0C2340"/>
      </a:dk2>
      <a:lt2>
        <a:srgbClr val="D9D9D6"/>
      </a:lt2>
      <a:accent1>
        <a:srgbClr val="0033CC"/>
      </a:accent1>
      <a:accent2>
        <a:srgbClr val="E10600"/>
      </a:accent2>
      <a:accent3>
        <a:srgbClr val="0C2340"/>
      </a:accent3>
      <a:accent4>
        <a:srgbClr val="FFFFFF"/>
      </a:accent4>
      <a:accent5>
        <a:srgbClr val="000000"/>
      </a:accent5>
      <a:accent6>
        <a:srgbClr val="FFFFFF"/>
      </a:accent6>
      <a:hlink>
        <a:srgbClr val="245397"/>
      </a:hlink>
      <a:folHlink>
        <a:srgbClr val="4195D3"/>
      </a:folHlink>
    </a:clrScheme>
    <a:fontScheme name="2016 UOW Brand">
      <a:majorFont>
        <a:latin typeface="Times New Roman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16927</TotalTime>
  <Words>181</Words>
  <Application>Microsoft Office PowerPoint</Application>
  <PresentationFormat>On-screen Show (4:3)</PresentationFormat>
  <Paragraphs>31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Fisheries for food security in the Pacific Islands</vt:lpstr>
      <vt:lpstr>Overview of Pacific fisheries</vt:lpstr>
      <vt:lpstr>PowerPoint Presentation</vt:lpstr>
      <vt:lpstr>Thank you</vt:lpstr>
    </vt:vector>
  </TitlesOfParts>
  <Company>UOW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UOW 2016 template</dc:title>
  <dc:creator>Alistair McIlgorm</dc:creator>
  <cp:lastModifiedBy>Brooke Campbell</cp:lastModifiedBy>
  <cp:revision>252</cp:revision>
  <cp:lastPrinted>2016-01-28T23:16:16Z</cp:lastPrinted>
  <dcterms:created xsi:type="dcterms:W3CDTF">2016-01-22T04:47:59Z</dcterms:created>
  <dcterms:modified xsi:type="dcterms:W3CDTF">2017-02-20T05:59:48Z</dcterms:modified>
</cp:coreProperties>
</file>