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6" r:id="rId3"/>
    <p:sldId id="287" r:id="rId4"/>
    <p:sldId id="265" r:id="rId5"/>
    <p:sldId id="284" r:id="rId6"/>
    <p:sldId id="292" r:id="rId7"/>
    <p:sldId id="291" r:id="rId8"/>
    <p:sldId id="289" r:id="rId9"/>
    <p:sldId id="264" r:id="rId10"/>
    <p:sldId id="275" r:id="rId11"/>
    <p:sldId id="293" r:id="rId12"/>
    <p:sldId id="285" r:id="rId13"/>
    <p:sldId id="281" r:id="rId14"/>
    <p:sldId id="277" r:id="rId15"/>
    <p:sldId id="278" r:id="rId16"/>
    <p:sldId id="279" r:id="rId17"/>
    <p:sldId id="280" r:id="rId18"/>
    <p:sldId id="286" r:id="rId19"/>
    <p:sldId id="266" r:id="rId20"/>
    <p:sldId id="295" r:id="rId21"/>
    <p:sldId id="29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84" autoAdjust="0"/>
  </p:normalViewPr>
  <p:slideViewPr>
    <p:cSldViewPr>
      <p:cViewPr>
        <p:scale>
          <a:sx n="58" d="100"/>
          <a:sy n="58" d="100"/>
        </p:scale>
        <p:origin x="-1027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8"/>
    </p:cViewPr>
  </p:sorterViewPr>
  <p:notesViewPr>
    <p:cSldViewPr>
      <p:cViewPr varScale="1">
        <p:scale>
          <a:sx n="38" d="100"/>
          <a:sy n="38" d="100"/>
        </p:scale>
        <p:origin x="-237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72C44-8B97-4A47-9E9C-DD9358EAC4A2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E129F-24A0-4415-966E-3B4D69838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92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045CC-95F5-40D2-BC28-F2A31B04671C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068A7-457F-4FE2-8FEC-6F36BE4A7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61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7FC5-343C-4BA9-9ACF-6478090ADCF5}" type="datetime1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2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EEDB-F87E-460F-9821-4227F9648E6B}" type="datetime1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490B-3FAA-4773-A32A-379F2BA96056}" type="datetime1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6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7B92-50CD-438F-AF02-E5ADDE7E5F16}" type="datetime1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9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6101-32C4-49CF-8D8C-7E4D93190B07}" type="datetime1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8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4622-8B3B-4F15-AD78-DCA9BA37AB75}" type="datetime1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0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0CC3-05CC-4368-964B-394A4C7281F0}" type="datetime1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5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9895-BB9F-4A4C-A48A-DE77099174DF}" type="datetime1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6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2CE5-230A-4CB2-A5C0-E3A296C23C4F}" type="datetime1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5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F88B-FAB0-49E3-BB86-0EFA9D7AC271}" type="datetime1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0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1DB1-7AA2-4F61-9708-CCAD4BBC02EB}" type="datetime1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4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B9AE4-9257-4102-9A01-7492840434E6}" type="datetime1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C069E-2775-40EA-A11C-06CC81624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1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124" y="59291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DIPLOMACY IN CHINA’S RACE FOR </a:t>
            </a:r>
            <a:br>
              <a:rPr lang="en-US" b="1" dirty="0" smtClean="0"/>
            </a:br>
            <a:r>
              <a:rPr lang="en-US" b="1" dirty="0" smtClean="0"/>
              <a:t>CYBER-ENABLED POWER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199"/>
            <a:ext cx="6400800" cy="414337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2014</a:t>
            </a:r>
          </a:p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Polity (UK)</a:t>
            </a:r>
          </a:p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Wiley (USA)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574" y="2057400"/>
            <a:ext cx="28575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7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IDEAL VALUES </a:t>
            </a:r>
            <a:br>
              <a:rPr lang="en-US" b="1" dirty="0" smtClean="0"/>
            </a:br>
            <a:r>
              <a:rPr lang="en-US" b="1" dirty="0" smtClean="0"/>
              <a:t>FOR AN INFORMATION SOCIETY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72390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National </a:t>
            </a:r>
            <a:r>
              <a:rPr lang="en-US" sz="2800" b="1" dirty="0">
                <a:solidFill>
                  <a:srgbClr val="FF0000"/>
                </a:solidFill>
              </a:rPr>
              <a:t>information ecosystem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freedom </a:t>
            </a:r>
            <a:r>
              <a:rPr lang="en-US" sz="2800" dirty="0"/>
              <a:t>of information exchange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protection </a:t>
            </a:r>
            <a:r>
              <a:rPr lang="en-US" sz="2800" dirty="0"/>
              <a:t>of information exchange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trusted </a:t>
            </a:r>
            <a:r>
              <a:rPr lang="en-US" sz="2800" dirty="0"/>
              <a:t>information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Innovative </a:t>
            </a:r>
            <a:r>
              <a:rPr lang="en-US" sz="2800" b="1" dirty="0">
                <a:solidFill>
                  <a:srgbClr val="FF0000"/>
                </a:solidFill>
              </a:rPr>
              <a:t>information economy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transformation </a:t>
            </a:r>
            <a:r>
              <a:rPr lang="en-US" sz="2800" dirty="0"/>
              <a:t>intent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innovation </a:t>
            </a:r>
            <a:r>
              <a:rPr lang="en-US" sz="2800" dirty="0"/>
              <a:t>system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innovator </a:t>
            </a:r>
            <a:r>
              <a:rPr lang="en-US" sz="2800" dirty="0"/>
              <a:t>class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Global </a:t>
            </a:r>
            <a:r>
              <a:rPr lang="en-US" sz="2800" b="1" dirty="0">
                <a:solidFill>
                  <a:srgbClr val="FF0000"/>
                </a:solidFill>
              </a:rPr>
              <a:t>information ecosystem</a:t>
            </a:r>
            <a:endParaRPr lang="en-US" sz="2800" b="1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strategic stability: for trade, </a:t>
            </a:r>
            <a:r>
              <a:rPr lang="en-US" sz="2800" dirty="0" err="1" smtClean="0"/>
              <a:t>invest</a:t>
            </a:r>
            <a:r>
              <a:rPr lang="en-US" sz="2800" baseline="30000" dirty="0" err="1" smtClean="0"/>
              <a:t>t</a:t>
            </a:r>
            <a:r>
              <a:rPr lang="en-US" sz="2800" dirty="0" smtClean="0"/>
              <a:t>, &amp; security</a:t>
            </a:r>
            <a:endParaRPr lang="en-US" sz="28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bridging </a:t>
            </a:r>
            <a:r>
              <a:rPr lang="en-US" sz="2800" dirty="0"/>
              <a:t>military divides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Interdependent </a:t>
            </a:r>
            <a:r>
              <a:rPr lang="en-US" sz="2800" dirty="0" err="1"/>
              <a:t>informatized</a:t>
            </a:r>
            <a:r>
              <a:rPr lang="en-US" sz="2800" dirty="0"/>
              <a:t>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ICT SHARE, MERCHANDISE TRADE, 2012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11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432818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2667000"/>
            <a:ext cx="236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About 2/3 of China’s ICT production is from foreign-invested or foreign-owned factories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127171" y="2786743"/>
            <a:ext cx="1295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1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SECURITY IN GLOBAL INFO-SPHERE: IDEAL VALUES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6019800" cy="3992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4000" dirty="0" smtClean="0"/>
              <a:t>Strategic stability (#1)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4000" dirty="0" smtClean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4000" dirty="0" smtClean="0"/>
              <a:t>No military divides (#2)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40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4000" dirty="0" smtClean="0"/>
              <a:t>Interdependent </a:t>
            </a:r>
            <a:r>
              <a:rPr lang="en-US" sz="4000" dirty="0" err="1" smtClean="0"/>
              <a:t>informatized</a:t>
            </a:r>
            <a:r>
              <a:rPr lang="en-US" sz="4000" dirty="0" smtClean="0"/>
              <a:t> security (#3)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7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TIMELINE OF CHINA’S CYBER MILITARY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67818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2001		PLA joins </a:t>
            </a:r>
            <a:r>
              <a:rPr lang="en-US" sz="2800" dirty="0" err="1" smtClean="0"/>
              <a:t>Informatization</a:t>
            </a:r>
            <a:r>
              <a:rPr lang="en-US" sz="2800" dirty="0" smtClean="0"/>
              <a:t> 			Leading Group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2003 		CMC Decision at doctrinal			level; </a:t>
            </a:r>
            <a:r>
              <a:rPr lang="en-US" sz="2800" dirty="0"/>
              <a:t> </a:t>
            </a:r>
            <a:r>
              <a:rPr lang="en-US" sz="2800" dirty="0" smtClean="0"/>
              <a:t>two stages 2020 &amp; 2050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2006		Training </a:t>
            </a:r>
            <a:r>
              <a:rPr lang="en-US" sz="2800" dirty="0" err="1" smtClean="0"/>
              <a:t>regs</a:t>
            </a:r>
            <a:r>
              <a:rPr lang="en-US" sz="2800" dirty="0" smtClean="0"/>
              <a:t> approved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2007 		Anti-satellite weapon test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2011 		Changes in GSD </a:t>
            </a:r>
            <a:r>
              <a:rPr lang="en-US" sz="2800" dirty="0" err="1" smtClean="0"/>
              <a:t>comms</a:t>
            </a:r>
            <a:r>
              <a:rPr lang="en-US" sz="2800" dirty="0" smtClean="0"/>
              <a:t>				structures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2014 		“Cyber Power”, Xi </a:t>
            </a:r>
            <a:r>
              <a:rPr lang="en-US" sz="2800" dirty="0"/>
              <a:t>t</a:t>
            </a:r>
            <a:r>
              <a:rPr lang="en-US" sz="2800" dirty="0" smtClean="0"/>
              <a:t>akes  				control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#1 STRATEGIC STABILITY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6705600" cy="4572000"/>
          </a:xfrm>
        </p:spPr>
        <p:txBody>
          <a:bodyPr>
            <a:normAutofit fontScale="77500" lnSpcReduction="20000"/>
          </a:bodyPr>
          <a:lstStyle/>
          <a:p>
            <a:r>
              <a:rPr lang="en-GB" sz="3300" dirty="0" smtClean="0"/>
              <a:t>strong </a:t>
            </a:r>
            <a:r>
              <a:rPr lang="en-GB" sz="3300" dirty="0"/>
              <a:t>commitment in principle to a stable world </a:t>
            </a:r>
            <a:r>
              <a:rPr lang="en-GB" sz="3300" dirty="0" smtClean="0"/>
              <a:t>order … to allow ICT development</a:t>
            </a:r>
          </a:p>
          <a:p>
            <a:r>
              <a:rPr lang="en-GB" sz="3300" dirty="0" smtClean="0"/>
              <a:t>want an </a:t>
            </a:r>
            <a:r>
              <a:rPr lang="en-GB" sz="3300" dirty="0"/>
              <a:t>adjustment of the balance of power more in their </a:t>
            </a:r>
            <a:r>
              <a:rPr lang="en-GB" sz="3300" dirty="0" smtClean="0"/>
              <a:t>favour</a:t>
            </a:r>
          </a:p>
          <a:p>
            <a:r>
              <a:rPr lang="en-GB" sz="3300" dirty="0" smtClean="0"/>
              <a:t>committed </a:t>
            </a:r>
            <a:r>
              <a:rPr lang="en-GB" sz="3300" dirty="0"/>
              <a:t>to positioning the country for long-term cyber military </a:t>
            </a:r>
            <a:r>
              <a:rPr lang="en-GB" sz="3300" dirty="0" smtClean="0"/>
              <a:t>power</a:t>
            </a:r>
          </a:p>
          <a:p>
            <a:r>
              <a:rPr lang="en-GB" sz="3300" dirty="0"/>
              <a:t>c</a:t>
            </a:r>
            <a:r>
              <a:rPr lang="en-GB" sz="3300" dirty="0" smtClean="0"/>
              <a:t>oncerned </a:t>
            </a:r>
            <a:r>
              <a:rPr lang="en-GB" sz="3300" dirty="0"/>
              <a:t>about U.S. capability for pre-emption (cyber in nuclear C4I)</a:t>
            </a:r>
          </a:p>
          <a:p>
            <a:r>
              <a:rPr lang="en-GB" sz="3300" dirty="0" smtClean="0"/>
              <a:t>an </a:t>
            </a:r>
            <a:r>
              <a:rPr lang="en-GB" sz="3300" dirty="0"/>
              <a:t>aggressive actor in cyber espionage (like other major powers</a:t>
            </a:r>
            <a:r>
              <a:rPr lang="en-GB" sz="3300" dirty="0" smtClean="0"/>
              <a:t>)</a:t>
            </a:r>
          </a:p>
          <a:p>
            <a:r>
              <a:rPr lang="en-GB" sz="3300" dirty="0" smtClean="0"/>
              <a:t>a </a:t>
            </a:r>
            <a:r>
              <a:rPr lang="en-GB" sz="3300" dirty="0"/>
              <a:t>conflict in these values and </a:t>
            </a:r>
            <a:r>
              <a:rPr lang="en-GB" sz="3300" dirty="0" smtClean="0"/>
              <a:t>need for reassurance on all sides.</a:t>
            </a:r>
            <a:endParaRPr lang="en-US" sz="33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#2 BRIDGING DIVIDES</a:t>
            </a:r>
            <a:br>
              <a:rPr lang="en-US" b="1" dirty="0" smtClean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6705600" cy="39163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800" dirty="0" smtClean="0"/>
              <a:t>a </a:t>
            </a:r>
            <a:r>
              <a:rPr lang="en-GB" sz="2800" dirty="0"/>
              <a:t>deepening commitment to peaceful integration with Taiwan because this strategy </a:t>
            </a:r>
            <a:r>
              <a:rPr lang="en-GB" sz="2800" dirty="0" smtClean="0"/>
              <a:t>is working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China has </a:t>
            </a:r>
            <a:r>
              <a:rPr lang="en-GB" sz="2800" dirty="0"/>
              <a:t>replaced the United States as Taiwan’s main economic </a:t>
            </a:r>
            <a:r>
              <a:rPr lang="en-GB" sz="2800" dirty="0" smtClean="0"/>
              <a:t>partner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the </a:t>
            </a:r>
            <a:r>
              <a:rPr lang="en-GB" sz="2800" dirty="0"/>
              <a:t>pay-offs for China </a:t>
            </a:r>
            <a:r>
              <a:rPr lang="en-GB" sz="2800" dirty="0" smtClean="0"/>
              <a:t>in Taiwan policy have </a:t>
            </a:r>
            <a:r>
              <a:rPr lang="en-GB" sz="2800" dirty="0"/>
              <a:t>been </a:t>
            </a:r>
            <a:r>
              <a:rPr lang="en-GB" sz="2800" dirty="0" smtClean="0"/>
              <a:t>spectacular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Yet its </a:t>
            </a:r>
            <a:r>
              <a:rPr lang="en-GB" sz="2800" dirty="0"/>
              <a:t>adversarial view of the United States </a:t>
            </a:r>
            <a:r>
              <a:rPr lang="en-GB" sz="2800" dirty="0" smtClean="0"/>
              <a:t>had </a:t>
            </a:r>
            <a:r>
              <a:rPr lang="en-GB" sz="2800" dirty="0"/>
              <a:t>deepened considerably.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2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#3 INTERDEPENDENT </a:t>
            </a:r>
            <a:br>
              <a:rPr lang="en-US" b="1" dirty="0" smtClean="0"/>
            </a:br>
            <a:r>
              <a:rPr lang="en-US" b="1" dirty="0" smtClean="0"/>
              <a:t>INFORMATIZED SECURITY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6705600" cy="39163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800" dirty="0" smtClean="0"/>
              <a:t>committed </a:t>
            </a:r>
            <a:r>
              <a:rPr lang="en-GB" sz="2800" dirty="0"/>
              <a:t>in principle and practice to cooperative norms in economic and technological aspects of the global information </a:t>
            </a:r>
            <a:r>
              <a:rPr lang="en-GB" sz="2800" dirty="0" smtClean="0"/>
              <a:t>economy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strengthened </a:t>
            </a:r>
            <a:r>
              <a:rPr lang="en-GB" sz="2800" dirty="0"/>
              <a:t>its commitment to joint problem solving in non-military </a:t>
            </a:r>
            <a:r>
              <a:rPr lang="en-GB" sz="2800" dirty="0" smtClean="0"/>
              <a:t>domains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unable so far to </a:t>
            </a:r>
            <a:r>
              <a:rPr lang="en-GB" sz="2800" dirty="0"/>
              <a:t>bridge its formidable differences with the United States and like-minded countries over internet governance.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LOOKING AHEAD: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INTERNATIONAL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6705600" cy="39163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timetable </a:t>
            </a:r>
            <a:r>
              <a:rPr lang="en-GB" dirty="0"/>
              <a:t>of 2050 for full </a:t>
            </a:r>
            <a:r>
              <a:rPr lang="en-GB" dirty="0" err="1" smtClean="0"/>
              <a:t>informatization</a:t>
            </a:r>
            <a:r>
              <a:rPr lang="en-GB" dirty="0" smtClean="0"/>
              <a:t> of the armed forces should </a:t>
            </a:r>
            <a:r>
              <a:rPr lang="en-GB" dirty="0"/>
              <a:t>be </a:t>
            </a:r>
            <a:r>
              <a:rPr lang="en-GB" dirty="0" smtClean="0"/>
              <a:t>attainable </a:t>
            </a:r>
          </a:p>
          <a:p>
            <a:r>
              <a:rPr lang="en-GB" dirty="0" smtClean="0"/>
              <a:t>considerable </a:t>
            </a:r>
            <a:r>
              <a:rPr lang="en-GB" dirty="0"/>
              <a:t>successes in cyber espionage, but so too </a:t>
            </a:r>
            <a:r>
              <a:rPr lang="en-GB" dirty="0" smtClean="0"/>
              <a:t>its </a:t>
            </a:r>
            <a:r>
              <a:rPr lang="en-GB" dirty="0"/>
              <a:t>potential </a:t>
            </a:r>
            <a:r>
              <a:rPr lang="en-GB" dirty="0" smtClean="0"/>
              <a:t>adversaries </a:t>
            </a:r>
          </a:p>
          <a:p>
            <a:r>
              <a:rPr lang="en-GB" dirty="0" smtClean="0"/>
              <a:t>unlikely to </a:t>
            </a:r>
            <a:r>
              <a:rPr lang="en-GB" dirty="0"/>
              <a:t>make an appreciable dint in the ‘information superiority’ of the US global </a:t>
            </a:r>
            <a:r>
              <a:rPr lang="en-GB" dirty="0" smtClean="0"/>
              <a:t>alliance syste</a:t>
            </a:r>
            <a:r>
              <a:rPr lang="en-GB" dirty="0"/>
              <a:t>m</a:t>
            </a:r>
            <a:endParaRPr lang="en-US" dirty="0"/>
          </a:p>
          <a:p>
            <a:r>
              <a:rPr lang="en-GB" dirty="0" smtClean="0"/>
              <a:t>China’s </a:t>
            </a:r>
            <a:r>
              <a:rPr lang="en-GB" dirty="0"/>
              <a:t>race for capability </a:t>
            </a:r>
            <a:r>
              <a:rPr lang="en-GB" dirty="0" smtClean="0"/>
              <a:t>will take more account of diplomatic costs because China needs a globalized economy.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CONCLUSIONS IN THE BOOK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6705600" cy="39163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China's censorship policies and its “closed” education system have constrained its ambitions to become an advanced technology country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China's </a:t>
            </a:r>
            <a:r>
              <a:rPr lang="en-US" sz="2800" dirty="0"/>
              <a:t>leaders are  deeply concerned about </a:t>
            </a:r>
            <a:r>
              <a:rPr lang="en-US" sz="2800" dirty="0" smtClean="0"/>
              <a:t>the difficulty of </a:t>
            </a:r>
            <a:r>
              <a:rPr lang="en-US" sz="2800" dirty="0"/>
              <a:t>building a high-performing national innovation </a:t>
            </a:r>
            <a:r>
              <a:rPr lang="en-US" sz="2800" dirty="0" smtClean="0"/>
              <a:t>system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China has proven itself incapable of resisting the powerful transformation effects of the information age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The leaders now want more, not less.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CAN WE LEARN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512"/>
          </a:xfrm>
        </p:spPr>
        <p:txBody>
          <a:bodyPr>
            <a:noAutofit/>
          </a:bodyPr>
          <a:lstStyle/>
          <a:p>
            <a:r>
              <a:rPr lang="en-US" sz="2400" dirty="0" smtClean="0"/>
              <a:t>China and the USA are both subject </a:t>
            </a:r>
            <a:r>
              <a:rPr lang="en-US" sz="2400" dirty="0"/>
              <a:t>to an information revolution that is transformational and </a:t>
            </a:r>
            <a:r>
              <a:rPr lang="en-US" sz="2400" dirty="0" smtClean="0"/>
              <a:t>NOT </a:t>
            </a:r>
            <a:r>
              <a:rPr lang="en-US" sz="2400" dirty="0"/>
              <a:t>defined by  </a:t>
            </a:r>
            <a:r>
              <a:rPr lang="en-US" sz="2400" dirty="0" smtClean="0"/>
              <a:t>the policy preferences of either. IT underpins all advanced science </a:t>
            </a:r>
            <a:endParaRPr lang="en-US" sz="2400" dirty="0"/>
          </a:p>
          <a:p>
            <a:r>
              <a:rPr lang="en-US" sz="2400" dirty="0" smtClean="0"/>
              <a:t>China’s cyber power will remain heavily dependent on private actors and governments in the United States, Japan, and the European Union (the greatest “lawful” transfer of wealth in human history … since at least 1979) </a:t>
            </a:r>
          </a:p>
          <a:p>
            <a:r>
              <a:rPr lang="en-US" sz="2400" dirty="0" smtClean="0"/>
              <a:t>“Knowledge has no flag”… except in the narrow area of national security, and even there allegiances have been blurred irrevocably by the information revolution</a:t>
            </a:r>
          </a:p>
          <a:p>
            <a:r>
              <a:rPr lang="en-US" sz="2400" dirty="0" smtClean="0"/>
              <a:t>For Australia: China’s cooperative impulses far outweigh their combative impulses, but they are in a competitive mode  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9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CHINA’S 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To become an advanced information society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smtClean="0"/>
              <a:t>… the </a:t>
            </a:r>
            <a:r>
              <a:rPr lang="en-GB" dirty="0"/>
              <a:t>widespread </a:t>
            </a:r>
            <a:r>
              <a:rPr lang="en-GB" dirty="0" smtClean="0"/>
              <a:t>exploitation in all sectors of the economy, science, education, culture and society </a:t>
            </a:r>
            <a:r>
              <a:rPr lang="en-GB" dirty="0"/>
              <a:t>of advanced technologies in information </a:t>
            </a:r>
            <a:r>
              <a:rPr lang="en-GB" dirty="0" smtClean="0"/>
              <a:t>processing, based </a:t>
            </a:r>
            <a:r>
              <a:rPr lang="en-GB" dirty="0"/>
              <a:t>on a </a:t>
            </a:r>
            <a:r>
              <a:rPr lang="en-GB" dirty="0" smtClean="0"/>
              <a:t>pervasive, highly modern communications infrastructure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= </a:t>
            </a:r>
            <a:r>
              <a:rPr lang="en-GB" dirty="0" err="1" smtClean="0"/>
              <a:t>informatization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124" y="59291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THANK YOU</a:t>
            </a: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i="1" dirty="0" smtClean="0"/>
              <a:t>Cyber Policy in China</a:t>
            </a:r>
            <a:r>
              <a:rPr lang="en-US" sz="3100" b="1" dirty="0" smtClean="0"/>
              <a:t>, Cambridge: Polity 2014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199"/>
            <a:ext cx="6400800" cy="414337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574" y="2057400"/>
            <a:ext cx="28575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FOOTNOTE: COMMERCIAL ESPIONAGE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United States has launched a diplomatic </a:t>
            </a:r>
            <a:r>
              <a:rPr lang="en-US" dirty="0"/>
              <a:t>strategy premised on </a:t>
            </a:r>
            <a:r>
              <a:rPr lang="en-US" dirty="0" smtClean="0"/>
              <a:t>the </a:t>
            </a:r>
            <a:r>
              <a:rPr lang="en-US" dirty="0"/>
              <a:t>distinction between national security intelligence and economic </a:t>
            </a:r>
            <a:r>
              <a:rPr lang="en-US" dirty="0" smtClean="0"/>
              <a:t>intelligence collected by China for the benefit of China’s civil sector firms  </a:t>
            </a:r>
            <a:endParaRPr lang="en-US" dirty="0"/>
          </a:p>
          <a:p>
            <a:r>
              <a:rPr lang="en-US" dirty="0" smtClean="0"/>
              <a:t>In the public record to date, the U.S. administration has not even gone close to proving charges that it is </a:t>
            </a:r>
            <a:r>
              <a:rPr lang="en-US" dirty="0"/>
              <a:t>Chinese government policy to direct its intelligence officials to hand over </a:t>
            </a:r>
            <a:r>
              <a:rPr lang="en-US" dirty="0" smtClean="0"/>
              <a:t>foreign corporate secrets to </a:t>
            </a:r>
            <a:r>
              <a:rPr lang="en-US" dirty="0"/>
              <a:t>its </a:t>
            </a:r>
            <a:r>
              <a:rPr lang="en-US" u="sng" dirty="0"/>
              <a:t>civil sector </a:t>
            </a:r>
            <a:r>
              <a:rPr lang="en-US" dirty="0"/>
              <a:t>firms in order to sabotage U.S. </a:t>
            </a:r>
            <a:r>
              <a:rPr lang="en-US" dirty="0" smtClean="0"/>
              <a:t>competitiveness either at the firm level (see Westinghouse nuclear case) </a:t>
            </a:r>
            <a:r>
              <a:rPr lang="en-US" dirty="0"/>
              <a:t>or national level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United States may have such evidence but there is considerable room to believe </a:t>
            </a:r>
            <a:r>
              <a:rPr lang="en-US" dirty="0" smtClean="0"/>
              <a:t>that it does not (see 2013 White House paper, NCIX reports, and the indictments)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CHINA’S INFO TECH ACHIEVEMENTS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u="sng" dirty="0" smtClean="0"/>
              <a:t>manufacturing</a:t>
            </a:r>
            <a:r>
              <a:rPr lang="en-US" sz="2800" dirty="0" smtClean="0"/>
              <a:t>: Lenovo “biggest” PC manufacturer in the world (2013)</a:t>
            </a:r>
          </a:p>
          <a:p>
            <a:pPr>
              <a:lnSpc>
                <a:spcPct val="120000"/>
              </a:lnSpc>
            </a:pPr>
            <a:r>
              <a:rPr lang="en-US" sz="2800" u="sng" dirty="0" smtClean="0"/>
              <a:t>social</a:t>
            </a:r>
            <a:r>
              <a:rPr lang="en-US" sz="2800" dirty="0" smtClean="0"/>
              <a:t>: more </a:t>
            </a:r>
            <a:r>
              <a:rPr lang="en-US" sz="2800" dirty="0" err="1" smtClean="0"/>
              <a:t>netizens</a:t>
            </a:r>
            <a:r>
              <a:rPr lang="en-US" sz="2800" dirty="0" smtClean="0"/>
              <a:t> than any other country</a:t>
            </a:r>
          </a:p>
          <a:p>
            <a:pPr>
              <a:lnSpc>
                <a:spcPct val="120000"/>
              </a:lnSpc>
            </a:pPr>
            <a:r>
              <a:rPr lang="en-US" sz="2800" u="sng" dirty="0" smtClean="0"/>
              <a:t>scientific</a:t>
            </a:r>
            <a:r>
              <a:rPr lang="en-US" sz="2800" dirty="0" smtClean="0"/>
              <a:t>: first teleportation of quantum properties between remote particles (2012) </a:t>
            </a:r>
          </a:p>
          <a:p>
            <a:pPr>
              <a:lnSpc>
                <a:spcPct val="120000"/>
              </a:lnSpc>
            </a:pPr>
            <a:r>
              <a:rPr lang="en-US" sz="2800" u="sng" dirty="0" smtClean="0"/>
              <a:t>engineering</a:t>
            </a:r>
            <a:r>
              <a:rPr lang="en-US" sz="2800" dirty="0" smtClean="0"/>
              <a:t>: IPv6 leadership role, fastest supercomputers</a:t>
            </a:r>
          </a:p>
          <a:p>
            <a:pPr>
              <a:lnSpc>
                <a:spcPct val="120000"/>
              </a:lnSpc>
            </a:pPr>
            <a:r>
              <a:rPr lang="en-US" sz="2800" u="sng" dirty="0" smtClean="0"/>
              <a:t>security</a:t>
            </a:r>
            <a:r>
              <a:rPr lang="en-US" sz="2800" dirty="0" smtClean="0"/>
              <a:t>: “Biggest” surveillance system in human history (in terms of manpower)</a:t>
            </a:r>
          </a:p>
          <a:p>
            <a:pPr>
              <a:lnSpc>
                <a:spcPct val="120000"/>
              </a:lnSpc>
            </a:pPr>
            <a:r>
              <a:rPr lang="en-US" sz="2800" u="sng" dirty="0"/>
              <a:t>f</a:t>
            </a:r>
            <a:r>
              <a:rPr lang="en-US" sz="2800" u="sng" dirty="0" smtClean="0"/>
              <a:t>oreign intelligence</a:t>
            </a:r>
            <a:r>
              <a:rPr lang="en-US" sz="2800" dirty="0" smtClean="0"/>
              <a:t>: </a:t>
            </a:r>
            <a:r>
              <a:rPr lang="en-US" sz="2800" dirty="0"/>
              <a:t>c</a:t>
            </a:r>
            <a:r>
              <a:rPr lang="en-US" sz="2800" dirty="0" smtClean="0"/>
              <a:t>yber espionage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4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NET ASSESSMENT:</a:t>
            </a:r>
            <a:br>
              <a:rPr lang="en-US" sz="4000" b="1" dirty="0" smtClean="0"/>
            </a:br>
            <a:r>
              <a:rPr lang="en-US" sz="4000" b="1" dirty="0" smtClean="0"/>
              <a:t>WORLD ECONOMIC FORUM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60198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Network Readiness Index of the annual Global Information Technology Report: China’s ranking</a:t>
            </a:r>
          </a:p>
          <a:p>
            <a:pPr marL="0" indent="0">
              <a:lnSpc>
                <a:spcPct val="80000"/>
              </a:lnSpc>
              <a:buNone/>
            </a:pPr>
            <a:endParaRPr lang="en-US" sz="2800" dirty="0" smtClean="0"/>
          </a:p>
          <a:p>
            <a:pPr marL="0" indent="1878013">
              <a:lnSpc>
                <a:spcPct val="80000"/>
              </a:lnSpc>
              <a:buNone/>
            </a:pPr>
            <a:r>
              <a:rPr lang="en-US" sz="2800" dirty="0" smtClean="0"/>
              <a:t>2002-03: 64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(Sachs et al)</a:t>
            </a:r>
          </a:p>
          <a:p>
            <a:pPr marL="0" indent="1878013">
              <a:lnSpc>
                <a:spcPct val="80000"/>
              </a:lnSpc>
              <a:buNone/>
            </a:pPr>
            <a:r>
              <a:rPr lang="en-US" sz="2800" dirty="0" smtClean="0"/>
              <a:t>2011: 36</a:t>
            </a:r>
            <a:r>
              <a:rPr lang="en-US" sz="2800" baseline="30000" dirty="0" smtClean="0"/>
              <a:t>th</a:t>
            </a:r>
            <a:endParaRPr lang="en-US" sz="2800" dirty="0" smtClean="0"/>
          </a:p>
          <a:p>
            <a:pPr marL="0" indent="1878013">
              <a:lnSpc>
                <a:spcPct val="80000"/>
              </a:lnSpc>
              <a:buNone/>
            </a:pPr>
            <a:r>
              <a:rPr lang="en-US" sz="2800" dirty="0" smtClean="0"/>
              <a:t>2012: 51</a:t>
            </a:r>
            <a:r>
              <a:rPr lang="en-US" sz="2800" baseline="30000" dirty="0" smtClean="0"/>
              <a:t>st</a:t>
            </a:r>
          </a:p>
          <a:p>
            <a:pPr marL="0" indent="1878013">
              <a:lnSpc>
                <a:spcPct val="80000"/>
              </a:lnSpc>
              <a:buNone/>
            </a:pPr>
            <a:r>
              <a:rPr lang="en-US" sz="2800" dirty="0" smtClean="0"/>
              <a:t>2013: 58</a:t>
            </a:r>
            <a:r>
              <a:rPr lang="en-US" sz="2800" baseline="30000" dirty="0" smtClean="0"/>
              <a:t>th</a:t>
            </a:r>
            <a:endParaRPr lang="en-US" sz="2800" dirty="0" smtClean="0"/>
          </a:p>
          <a:p>
            <a:pPr marL="0" indent="1878013">
              <a:lnSpc>
                <a:spcPct val="80000"/>
              </a:lnSpc>
              <a:buNone/>
            </a:pPr>
            <a:r>
              <a:rPr lang="en-US" sz="2800" dirty="0" smtClean="0"/>
              <a:t>2014: 62</a:t>
            </a:r>
            <a:r>
              <a:rPr lang="en-US" sz="2800" baseline="30000" dirty="0" smtClean="0"/>
              <a:t>st</a:t>
            </a:r>
          </a:p>
          <a:p>
            <a:pPr marL="400050" lvl="1" indent="1878013">
              <a:buNone/>
            </a:pPr>
            <a:endParaRPr lang="en-US" dirty="0" smtClean="0"/>
          </a:p>
          <a:p>
            <a:pPr marL="400050" lvl="1" indent="1878013">
              <a:buNone/>
            </a:pPr>
            <a:r>
              <a:rPr lang="en-US" dirty="0" smtClean="0"/>
              <a:t>…. among 148 countries</a:t>
            </a:r>
            <a:endParaRPr lang="en-US" dirty="0"/>
          </a:p>
          <a:p>
            <a:pPr marL="400050" lvl="1" indent="1878013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3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100647" y="3581400"/>
            <a:ext cx="5638800" cy="29718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SHANGHAI ACADEMY SOC SCI</a:t>
            </a:r>
            <a:br>
              <a:rPr lang="en-US" b="1" dirty="0" smtClean="0"/>
            </a:br>
            <a:r>
              <a:rPr lang="en-US" b="1" dirty="0" smtClean="0"/>
              <a:t>SMART CITIES RANKINGS NOV 2014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316" y="1981200"/>
            <a:ext cx="8229600" cy="4343400"/>
          </a:xfrm>
        </p:spPr>
        <p:txBody>
          <a:bodyPr numCol="2">
            <a:noAutofit/>
          </a:bodyPr>
          <a:lstStyle/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London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Seoul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Hong Kong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Singapore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Toronto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New York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Chicago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Berlin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Sydney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Paris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Tokyo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Los Angeles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Buenos Aires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Dubai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Moscow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Shanghai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Beijing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Mumbai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Rio de Janeiro</a:t>
            </a:r>
          </a:p>
          <a:p>
            <a:pPr marL="914400" lvl="0" indent="-914400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Cairo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9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LEADERSHIP VIEWS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China’s leaders accept  the broad thrust of these assessments: China is (a) lagging and (b) slipping off the pace</a:t>
            </a:r>
          </a:p>
          <a:p>
            <a:r>
              <a:rPr lang="en-US" dirty="0" smtClean="0"/>
              <a:t>The book is not primarily about what happens in cyberspace</a:t>
            </a:r>
          </a:p>
          <a:p>
            <a:r>
              <a:rPr lang="en-US" dirty="0" smtClean="0"/>
              <a:t>It is a book about China’s leadership and their view of the country’s “cyber-enabled power” – (a) how advanced information technology enables shifts in power (politics, economics, strategic/diplomatic) (b) what China has to do to be competitive in these “new” power stakes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CYBER-ENABLED POWER:</a:t>
            </a:r>
            <a:br>
              <a:rPr lang="en-US" b="1" dirty="0" smtClean="0"/>
            </a:br>
            <a:r>
              <a:rPr lang="en-US" b="1" dirty="0" smtClean="0"/>
              <a:t>REFERENCE CONCEPTS AND 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Machlup</a:t>
            </a:r>
            <a:r>
              <a:rPr lang="en-US" dirty="0" smtClean="0"/>
              <a:t> 1962: knowledge economy</a:t>
            </a:r>
          </a:p>
          <a:p>
            <a:r>
              <a:rPr lang="en-US" dirty="0" smtClean="0"/>
              <a:t>Information economy</a:t>
            </a:r>
          </a:p>
          <a:p>
            <a:r>
              <a:rPr lang="en-US" dirty="0" smtClean="0"/>
              <a:t>Post-industrial society (Bell 1973) information-led</a:t>
            </a:r>
          </a:p>
          <a:p>
            <a:r>
              <a:rPr lang="en-US" dirty="0" smtClean="0"/>
              <a:t>Masuda 1980: “</a:t>
            </a:r>
            <a:r>
              <a:rPr lang="en-US" dirty="0" err="1" smtClean="0"/>
              <a:t>computopia</a:t>
            </a:r>
            <a:r>
              <a:rPr lang="en-US" dirty="0" smtClean="0"/>
              <a:t>”, information utilities, redefinition of privacy: </a:t>
            </a:r>
            <a:r>
              <a:rPr lang="en-US" b="1" dirty="0" smtClean="0">
                <a:solidFill>
                  <a:srgbClr val="FF0000"/>
                </a:solidFill>
              </a:rPr>
              <a:t>information society</a:t>
            </a:r>
          </a:p>
          <a:p>
            <a:r>
              <a:rPr lang="en-US" dirty="0" smtClean="0"/>
              <a:t>Internet revolution: information superhighway </a:t>
            </a:r>
          </a:p>
          <a:p>
            <a:pPr marL="0" indent="0">
              <a:buNone/>
            </a:pPr>
            <a:r>
              <a:rPr lang="en-US" dirty="0" smtClean="0"/>
              <a:t>	(1980-1995)</a:t>
            </a:r>
          </a:p>
          <a:p>
            <a:r>
              <a:rPr lang="en-US" dirty="0" smtClean="0"/>
              <a:t>World Summit on Information Society 2002-03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INFORMATION SOCIETY:</a:t>
            </a:r>
            <a:br>
              <a:rPr lang="en-US" b="1" dirty="0" smtClean="0"/>
            </a:br>
            <a:r>
              <a:rPr lang="en-US" b="1" dirty="0" smtClean="0"/>
              <a:t>HOW TRANSFORMATIONAL?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64008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Transformational, and radically </a:t>
            </a:r>
            <a:r>
              <a:rPr lang="en-US" sz="2800" dirty="0"/>
              <a:t>so; Castells 2012: politics “forever transformed”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Value-based, people-oriented -- not merely technologies (WSIS 2002-3, CAS Roadmap 2011)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Floridi</a:t>
            </a:r>
            <a:r>
              <a:rPr lang="en-US" sz="2800" dirty="0" smtClean="0"/>
              <a:t>: sufficiently different to reassess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Frost: inevitable ethical contest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the Chinese leaders are in a “dialogue”  with the world on values for the info society … no end … CCP does not win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CHINA TIME LINE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3914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1983	Toffler and electronics industry target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1993	Leaders decide for information economy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1995	public access to internet, USITO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1999	USA uses cyber operations against Belgrade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2000	information society decision &amp; take-off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2001	Small Leading Group moves to Premier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2003	war under </a:t>
            </a:r>
            <a:r>
              <a:rPr lang="en-US" sz="2800" dirty="0" err="1" smtClean="0"/>
              <a:t>informatization</a:t>
            </a:r>
            <a:r>
              <a:rPr lang="en-US" sz="2800" dirty="0" smtClean="0"/>
              <a:t>; “Titan Rain”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2006	National </a:t>
            </a:r>
            <a:r>
              <a:rPr lang="en-US" sz="2800" dirty="0" err="1" smtClean="0"/>
              <a:t>Informatization</a:t>
            </a:r>
            <a:r>
              <a:rPr lang="en-US" sz="2800" dirty="0" smtClean="0"/>
              <a:t> Plan 2006-2020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2010	internet  white paper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2011	CAS Roadmap for Information Technology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2014	 Xi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proclaims “cyber power” ambition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069E-2775-40EA-A11C-06CC816240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3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1063</Words>
  <Application>Microsoft Office PowerPoint</Application>
  <PresentationFormat>On-screen Show (4:3)</PresentationFormat>
  <Paragraphs>174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DIPLOMACY IN CHINA’S RACE FOR  CYBER-ENABLED POWER </vt:lpstr>
      <vt:lpstr>CHINA’S GOAL</vt:lpstr>
      <vt:lpstr>CHINA’S INFO TECH ACHIEVEMENTS</vt:lpstr>
      <vt:lpstr>NET ASSESSMENT: WORLD ECONOMIC FORUM </vt:lpstr>
      <vt:lpstr>SHANGHAI ACADEMY SOC SCI SMART CITIES RANKINGS NOV 2014</vt:lpstr>
      <vt:lpstr>LEADERSHIP VIEWS</vt:lpstr>
      <vt:lpstr>CYBER-ENABLED POWER: REFERENCE CONCEPTS AND DATES</vt:lpstr>
      <vt:lpstr>INFORMATION SOCIETY: HOW TRANSFORMATIONAL?</vt:lpstr>
      <vt:lpstr>CHINA TIME LINE</vt:lpstr>
      <vt:lpstr>IDEAL VALUES  FOR AN INFORMATION SOCIETY</vt:lpstr>
      <vt:lpstr>ICT SHARE, MERCHANDISE TRADE, 2012</vt:lpstr>
      <vt:lpstr>SECURITY IN GLOBAL INFO-SPHERE: IDEAL VALUES</vt:lpstr>
      <vt:lpstr>TIMELINE OF CHINA’S CYBER MILITARY DEVELOPMENT</vt:lpstr>
      <vt:lpstr>#1 STRATEGIC STABILITY</vt:lpstr>
      <vt:lpstr>#2 BRIDGING DIVIDES </vt:lpstr>
      <vt:lpstr>#3 INTERDEPENDENT  INFORMATIZED SECURITY</vt:lpstr>
      <vt:lpstr>LOOKING AHEAD:  INTERNATIONAL SECURITY</vt:lpstr>
      <vt:lpstr>CONCLUSIONS IN THE BOOK</vt:lpstr>
      <vt:lpstr>WHAT CAN WE LEARN</vt:lpstr>
      <vt:lpstr> THANK YOU Cyber Policy in China, Cambridge: Polity 2014 </vt:lpstr>
      <vt:lpstr>FOOTNOTE: COMMERCIAL ESPIONAGE</vt:lpstr>
    </vt:vector>
  </TitlesOfParts>
  <Company>EastWest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Austin</dc:creator>
  <cp:lastModifiedBy>Jenny Sayle</cp:lastModifiedBy>
  <cp:revision>103</cp:revision>
  <dcterms:created xsi:type="dcterms:W3CDTF">2014-06-26T12:56:04Z</dcterms:created>
  <dcterms:modified xsi:type="dcterms:W3CDTF">2015-04-21T03:50:07Z</dcterms:modified>
</cp:coreProperties>
</file>