
<file path=[Content_Types].xml><?xml version="1.0" encoding="utf-8"?>
<Types xmlns="http://schemas.openxmlformats.org/package/2006/content-types">
  <Default Extension="rels" ContentType="application/vnd.openxmlformats-package.relationships+xml"/>
  <Default Extension="png" ContentType="image/png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25"/>
  </p:notesMasterIdLst>
  <p:sldIdLst>
    <p:sldId id="256" r:id="rId2"/>
    <p:sldId id="272" r:id="rId3"/>
    <p:sldId id="270" r:id="rId4"/>
    <p:sldId id="273" r:id="rId5"/>
    <p:sldId id="274" r:id="rId6"/>
    <p:sldId id="257" r:id="rId7"/>
    <p:sldId id="275" r:id="rId8"/>
    <p:sldId id="277" r:id="rId9"/>
    <p:sldId id="276" r:id="rId10"/>
    <p:sldId id="278" r:id="rId11"/>
    <p:sldId id="259" r:id="rId12"/>
    <p:sldId id="279" r:id="rId13"/>
    <p:sldId id="258" r:id="rId14"/>
    <p:sldId id="260" r:id="rId15"/>
    <p:sldId id="261" r:id="rId16"/>
    <p:sldId id="267" r:id="rId17"/>
    <p:sldId id="268" r:id="rId18"/>
    <p:sldId id="262" r:id="rId19"/>
    <p:sldId id="263" r:id="rId20"/>
    <p:sldId id="264" r:id="rId21"/>
    <p:sldId id="265" r:id="rId22"/>
    <p:sldId id="280" r:id="rId23"/>
    <p:sldId id="266" r:id="rId24"/>
  </p:sldIdLst>
  <p:sldSz cx="13004800" cy="9753600"/>
  <p:notesSz cx="6858000" cy="9144000"/>
  <p:defaultTextStyle>
    <a:lvl1pPr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1pPr>
    <a:lvl2pPr indent="2286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2pPr>
    <a:lvl3pPr indent="4572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3pPr>
    <a:lvl4pPr indent="6858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4pPr>
    <a:lvl5pPr indent="9144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5pPr>
    <a:lvl6pPr indent="11430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6pPr>
    <a:lvl7pPr indent="13716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7pPr>
    <a:lvl8pPr indent="16002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8pPr>
    <a:lvl9pPr indent="18288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1A8F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0331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34551" autoAdjust="0"/>
    <p:restoredTop sz="82807" autoAdjust="0"/>
  </p:normalViewPr>
  <p:slideViewPr>
    <p:cSldViewPr snapToObjects="1">
      <p:cViewPr varScale="1">
        <p:scale>
          <a:sx n="62" d="100"/>
          <a:sy n="62" d="100"/>
        </p:scale>
        <p:origin x="-136" y="-13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2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62000" y="2413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1pPr>
      <a:lvl2pPr indent="2286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2pPr>
      <a:lvl3pPr indent="4572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3pPr>
      <a:lvl4pPr indent="6858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4pPr>
      <a:lvl5pPr indent="9144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5pPr>
      <a:lvl6pPr indent="11430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6pPr>
      <a:lvl7pPr indent="13716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7pPr>
      <a:lvl8pPr indent="16002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8pPr>
      <a:lvl9pPr indent="18288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9pPr>
    </p:titleStyle>
    <p:bodyStyle>
      <a:lvl1pPr marL="4064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orean tunnel.jpg"/>
          <p:cNvPicPr/>
          <p:nvPr/>
        </p:nvPicPr>
        <p:blipFill>
          <a:blip r:embed="rId2">
            <a:extLst/>
          </a:blip>
          <a:srcRect t="22944" b="22944"/>
          <a:stretch>
            <a:fillRect/>
          </a:stretch>
        </p:blipFill>
        <p:spPr>
          <a:xfrm>
            <a:off x="1104900" y="758938"/>
            <a:ext cx="10623316" cy="584907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War,Peace, or what?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Colin Chapman on “The “Geopolitics of Korean Unification”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view from the DMZ</a:t>
            </a:r>
            <a:endParaRPr lang="en-US" dirty="0"/>
          </a:p>
        </p:txBody>
      </p:sp>
      <p:pic>
        <p:nvPicPr>
          <p:cNvPr id="3" name="Picture 2" descr="North Kor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81" y="3276600"/>
            <a:ext cx="11686919" cy="4953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Threat from the North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5759" lvl="0" indent="-365759" defTabSz="525779">
              <a:spcBef>
                <a:spcPts val="3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59">
                <a:solidFill>
                  <a:srgbClr val="EBEBEB"/>
                </a:solidFill>
                <a:effectLst>
                  <a:outerShdw blurRad="45720" dist="22860" dir="5400000" rotWithShape="0">
                    <a:srgbClr val="000000"/>
                  </a:outerShdw>
                </a:effectLst>
              </a:rPr>
              <a:t>Between 4 and 10 nuclear devices.</a:t>
            </a:r>
          </a:p>
          <a:p>
            <a:pPr marL="365759" lvl="0" indent="-365759" defTabSz="525779">
              <a:spcBef>
                <a:spcPts val="3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59">
                <a:solidFill>
                  <a:srgbClr val="EBEBEB"/>
                </a:solidFill>
                <a:effectLst>
                  <a:outerShdw blurRad="45720" dist="22860" dir="5400000" rotWithShape="0">
                    <a:srgbClr val="000000"/>
                  </a:outerShdw>
                </a:effectLst>
              </a:rPr>
              <a:t>Hundreds of intermediate &amp; short range missiles.</a:t>
            </a:r>
          </a:p>
          <a:p>
            <a:pPr marL="365759" lvl="0" indent="-365759" defTabSz="525779">
              <a:spcBef>
                <a:spcPts val="3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59">
                <a:solidFill>
                  <a:srgbClr val="EBEBEB"/>
                </a:solidFill>
                <a:effectLst>
                  <a:outerShdw blurRad="45720" dist="22860" dir="5400000" rotWithShape="0">
                    <a:srgbClr val="000000"/>
                  </a:outerShdw>
                </a:effectLst>
              </a:rPr>
              <a:t>Active uranium enrichment programs.</a:t>
            </a:r>
          </a:p>
          <a:p>
            <a:pPr marL="365759" lvl="0" indent="-365759" defTabSz="525779">
              <a:spcBef>
                <a:spcPts val="3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59">
                <a:solidFill>
                  <a:srgbClr val="EBEBEB"/>
                </a:solidFill>
                <a:effectLst>
                  <a:outerShdw blurRad="45720" dist="22860" dir="5400000" rotWithShape="0">
                    <a:srgbClr val="000000"/>
                  </a:outerShdw>
                </a:effectLst>
              </a:rPr>
              <a:t>Only 25m people, but 4th largest land army. 2x SK’s with half the population. 28,500 US soldiers in harm’s way.</a:t>
            </a:r>
          </a:p>
          <a:p>
            <a:pPr marL="365759" lvl="0" indent="-365759" defTabSz="525779">
              <a:spcBef>
                <a:spcPts val="37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059">
                <a:solidFill>
                  <a:srgbClr val="EBEBEB"/>
                </a:solidFill>
                <a:effectLst>
                  <a:outerShdw blurRad="45720" dist="22860" dir="5400000" rotWithShape="0">
                    <a:srgbClr val="000000"/>
                  </a:outerShdw>
                </a:effectLst>
              </a:rPr>
              <a:t>UN Commission says North has committed crimes against humanity, with 100,000 political prisoners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7200" y="-3657600"/>
            <a:ext cx="21945600" cy="16459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The winds of war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1" name="Korean war museu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2577" y="-1479500"/>
            <a:ext cx="13004801" cy="9179222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3859452" y="1626248"/>
            <a:ext cx="606399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EE333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 dirty="0">
                <a:solidFill>
                  <a:srgbClr val="EE3337"/>
                </a:solidFill>
                <a:effectLst/>
                <a:latin typeface="+mj-lt"/>
              </a:rPr>
              <a:t>The winds of war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Reunification Scenarios</a:t>
            </a:r>
          </a:p>
        </p:txBody>
      </p:sp>
      <p:sp>
        <p:nvSpPr>
          <p:cNvPr id="48" name="Shape 48"/>
          <p:cNvSpPr/>
          <p:nvPr/>
        </p:nvSpPr>
        <p:spPr>
          <a:xfrm>
            <a:off x="1557070" y="2953399"/>
            <a:ext cx="1019050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The North could collapse - like East Germany</a:t>
            </a:r>
          </a:p>
        </p:txBody>
      </p:sp>
      <p:sp>
        <p:nvSpPr>
          <p:cNvPr id="49" name="Shape 49"/>
          <p:cNvSpPr/>
          <p:nvPr/>
        </p:nvSpPr>
        <p:spPr>
          <a:xfrm>
            <a:off x="1557070" y="4090049"/>
            <a:ext cx="869686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Neither war nor peace - the status quo</a:t>
            </a:r>
          </a:p>
        </p:txBody>
      </p:sp>
      <p:sp>
        <p:nvSpPr>
          <p:cNvPr id="50" name="Shape 50"/>
          <p:cNvSpPr/>
          <p:nvPr/>
        </p:nvSpPr>
        <p:spPr>
          <a:xfrm>
            <a:off x="1557070" y="5226699"/>
            <a:ext cx="901006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Reconciliation - a negotiated settlement</a:t>
            </a:r>
          </a:p>
        </p:txBody>
      </p:sp>
      <p:sp>
        <p:nvSpPr>
          <p:cNvPr id="51" name="Shape 51"/>
          <p:cNvSpPr/>
          <p:nvPr/>
        </p:nvSpPr>
        <p:spPr>
          <a:xfrm>
            <a:off x="1557070" y="6363349"/>
            <a:ext cx="7722972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Improved relations - normalization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Scenario risk assessment</a:t>
            </a:r>
          </a:p>
        </p:txBody>
      </p:sp>
      <p:sp>
        <p:nvSpPr>
          <p:cNvPr id="54" name="Shape 54"/>
          <p:cNvSpPr/>
          <p:nvPr/>
        </p:nvSpPr>
        <p:spPr>
          <a:xfrm>
            <a:off x="1495539" y="2248549"/>
            <a:ext cx="2063522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Collapse</a:t>
            </a:r>
          </a:p>
        </p:txBody>
      </p:sp>
      <p:sp>
        <p:nvSpPr>
          <p:cNvPr id="55" name="Shape 55"/>
          <p:cNvSpPr/>
          <p:nvPr/>
        </p:nvSpPr>
        <p:spPr>
          <a:xfrm>
            <a:off x="1495538" y="3657600"/>
            <a:ext cx="11179061" cy="3611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Refugees pour across the border down to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Seoul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or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across to China. This puts huge strains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on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South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Korean economy and on an already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overcrowded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city.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Likely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to lead to instability and guerrilla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war.</a:t>
            </a:r>
            <a:r>
              <a:rPr lang="en-AU" dirty="0" smtClean="0"/>
              <a:t>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China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does not want any more refugees than those it’s already getting.</a:t>
            </a:r>
          </a:p>
        </p:txBody>
      </p:sp>
      <p:sp>
        <p:nvSpPr>
          <p:cNvPr id="56" name="Shape 56"/>
          <p:cNvSpPr/>
          <p:nvPr/>
        </p:nvSpPr>
        <p:spPr>
          <a:xfrm>
            <a:off x="1495539" y="7924800"/>
            <a:ext cx="9478188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Not going to happen soon. Chance = 25%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Scenario risk assessment</a:t>
            </a:r>
          </a:p>
        </p:txBody>
      </p:sp>
      <p:sp>
        <p:nvSpPr>
          <p:cNvPr id="85" name="Shape 85"/>
          <p:cNvSpPr/>
          <p:nvPr/>
        </p:nvSpPr>
        <p:spPr>
          <a:xfrm>
            <a:off x="1473200" y="2489849"/>
            <a:ext cx="5057572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Negotiated settlement</a:t>
            </a:r>
          </a:p>
        </p:txBody>
      </p:sp>
      <p:sp>
        <p:nvSpPr>
          <p:cNvPr id="86" name="Shape 86"/>
          <p:cNvSpPr/>
          <p:nvPr/>
        </p:nvSpPr>
        <p:spPr>
          <a:xfrm>
            <a:off x="1473200" y="4038599"/>
            <a:ext cx="13999566" cy="3611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Any negotiation leaves the Kim dynasty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in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power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-sharing agreement. Unacceptable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to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most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parties. Therefore it will not happen.</a:t>
            </a: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Chance = &gt;5%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Scenario risk assessment</a:t>
            </a:r>
          </a:p>
        </p:txBody>
      </p:sp>
      <p:sp>
        <p:nvSpPr>
          <p:cNvPr id="89" name="Shape 89"/>
          <p:cNvSpPr/>
          <p:nvPr/>
        </p:nvSpPr>
        <p:spPr>
          <a:xfrm>
            <a:off x="1549400" y="2115848"/>
            <a:ext cx="2608378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Status Quo</a:t>
            </a:r>
          </a:p>
        </p:txBody>
      </p:sp>
      <p:sp>
        <p:nvSpPr>
          <p:cNvPr id="90" name="Shape 90"/>
          <p:cNvSpPr/>
          <p:nvPr/>
        </p:nvSpPr>
        <p:spPr>
          <a:xfrm>
            <a:off x="1549400" y="3067963"/>
            <a:ext cx="9797551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Continuing tension, involving US and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Seoul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in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huge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cost</a:t>
            </a:r>
            <a:r>
              <a:rPr lang="en-AU"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.</a:t>
            </a: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</p:txBody>
      </p:sp>
      <p:sp>
        <p:nvSpPr>
          <p:cNvPr id="91" name="Shape 91"/>
          <p:cNvSpPr/>
          <p:nvPr/>
        </p:nvSpPr>
        <p:spPr>
          <a:xfrm>
            <a:off x="1549400" y="4340106"/>
            <a:ext cx="11423625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</p:txBody>
      </p:sp>
      <p:sp>
        <p:nvSpPr>
          <p:cNvPr id="92" name="Shape 92"/>
          <p:cNvSpPr/>
          <p:nvPr/>
        </p:nvSpPr>
        <p:spPr>
          <a:xfrm>
            <a:off x="1549400" y="6525082"/>
            <a:ext cx="9797551" cy="1856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North Korea gets poorer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– and</a:t>
            </a:r>
            <a:r>
              <a:rPr lang="en-AU" dirty="0" smtClean="0"/>
              <a:t>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potentially</a:t>
            </a:r>
            <a:r>
              <a:rPr lang="en-AU" dirty="0" smtClean="0"/>
              <a:t>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more</a:t>
            </a:r>
            <a:r>
              <a:rPr lang="en-AU" dirty="0" smtClean="0"/>
              <a:t>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dangerous – while</a:t>
            </a:r>
            <a:r>
              <a:rPr lang="en-AU" dirty="0" smtClean="0"/>
              <a:t>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uncertainty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deters investment in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South</a:t>
            </a:r>
            <a:r>
              <a:rPr lang="en-AU"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.</a:t>
            </a: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</p:txBody>
      </p:sp>
      <p:sp>
        <p:nvSpPr>
          <p:cNvPr id="93" name="Shape 93"/>
          <p:cNvSpPr/>
          <p:nvPr/>
        </p:nvSpPr>
        <p:spPr>
          <a:xfrm>
            <a:off x="1549400" y="8717901"/>
            <a:ext cx="339887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Chance = 75%</a:t>
            </a:r>
          </a:p>
        </p:txBody>
      </p:sp>
      <p:sp>
        <p:nvSpPr>
          <p:cNvPr id="8" name="Rectangle 7"/>
          <p:cNvSpPr/>
          <p:nvPr/>
        </p:nvSpPr>
        <p:spPr>
          <a:xfrm>
            <a:off x="1549399" y="4553635"/>
            <a:ext cx="979755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600" dirty="0" smtClean="0">
                <a:solidFill>
                  <a:schemeClr val="tx1"/>
                </a:solidFill>
                <a:latin typeface="+mj-lt"/>
              </a:rPr>
              <a:t>Unpredictable outcomes, with high chance of either</a:t>
            </a:r>
            <a:r>
              <a:rPr lang="en-AU" sz="3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sz="3600" dirty="0" smtClean="0">
                <a:solidFill>
                  <a:schemeClr val="tx1"/>
                </a:solidFill>
                <a:latin typeface="+mj-lt"/>
              </a:rPr>
              <a:t>side making a mistake and unleashing Armageddon</a:t>
            </a:r>
            <a:r>
              <a:rPr dirty="0" smtClean="0">
                <a:solidFill>
                  <a:schemeClr val="tx1"/>
                </a:solidFill>
                <a:latin typeface="+mj-lt"/>
              </a:rPr>
              <a:t>.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Where involved parties stand</a:t>
            </a:r>
          </a:p>
        </p:txBody>
      </p:sp>
      <p:pic>
        <p:nvPicPr>
          <p:cNvPr id="5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800" y="2081360"/>
            <a:ext cx="12192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939800" y="3048000"/>
            <a:ext cx="9626600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The United States tends to favour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– or </a:t>
            </a:r>
            <a:r>
              <a:rPr lang="en-AU" sz="3800" dirty="0" err="1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h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ope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for - the collapse of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the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North,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because</a:t>
            </a:r>
            <a:r>
              <a:rPr lang="en-AU" dirty="0" smtClean="0"/>
              <a:t>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it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ends costly deployment and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reduces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risk.</a:t>
            </a:r>
          </a:p>
        </p:txBody>
      </p:sp>
      <p:sp>
        <p:nvSpPr>
          <p:cNvPr id="61" name="Shape 61"/>
          <p:cNvSpPr/>
          <p:nvPr/>
        </p:nvSpPr>
        <p:spPr>
          <a:xfrm>
            <a:off x="-355600" y="5753882"/>
            <a:ext cx="1219200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Only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r>
              <a:rPr lang="en-AU"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solution to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automatically end sanctions</a:t>
            </a:r>
          </a:p>
        </p:txBody>
      </p:sp>
      <p:sp>
        <p:nvSpPr>
          <p:cNvPr id="62" name="Shape 62"/>
          <p:cNvSpPr/>
          <p:nvPr/>
        </p:nvSpPr>
        <p:spPr>
          <a:xfrm>
            <a:off x="939800" y="6890534"/>
            <a:ext cx="982980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&gt;$20 billion in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increased</a:t>
            </a:r>
            <a:r>
              <a:rPr lang="en-AU"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merchandise trade</a:t>
            </a: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</p:txBody>
      </p:sp>
      <p:sp>
        <p:nvSpPr>
          <p:cNvPr id="63" name="Shape 63"/>
          <p:cNvSpPr/>
          <p:nvPr/>
        </p:nvSpPr>
        <p:spPr>
          <a:xfrm>
            <a:off x="939800" y="7921586"/>
            <a:ext cx="10286999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Restraint on US public investment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Where involved parties stand</a:t>
            </a:r>
          </a:p>
        </p:txBody>
      </p:sp>
      <p:pic>
        <p:nvPicPr>
          <p:cNvPr id="6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5794" y="1996528"/>
            <a:ext cx="1219201" cy="81280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945794" y="3328048"/>
            <a:ext cx="17585659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Russia is violently opposed to any South Korea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takeover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of the North. Short border on the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Tumen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river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heavily patrolled. Putin would see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North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Korea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as the Ukraine of the East. </a:t>
            </a:r>
          </a:p>
        </p:txBody>
      </p:sp>
      <p:sp>
        <p:nvSpPr>
          <p:cNvPr id="68" name="Shape 68"/>
          <p:cNvSpPr/>
          <p:nvPr/>
        </p:nvSpPr>
        <p:spPr>
          <a:xfrm>
            <a:off x="1757248" y="5982349"/>
            <a:ext cx="9698152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i="1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“Our reaction would be much tougher </a:t>
            </a:r>
            <a:r>
              <a:rPr sz="3800" i="1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than</a:t>
            </a:r>
            <a:endParaRPr lang="en-AU" sz="3800" i="1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i="1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r>
              <a:rPr sz="3800" i="1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Iraq or Libya”</a:t>
            </a:r>
          </a:p>
        </p:txBody>
      </p:sp>
      <p:sp>
        <p:nvSpPr>
          <p:cNvPr id="69" name="Shape 69"/>
          <p:cNvSpPr/>
          <p:nvPr/>
        </p:nvSpPr>
        <p:spPr>
          <a:xfrm>
            <a:off x="945794" y="7543800"/>
            <a:ext cx="11125200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Negotiated settlement in stages - with Korea a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neutral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, non-aligned country.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Strategic position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Korea Central pivot  in North Asia</a:t>
            </a:r>
            <a:endParaRPr lang="en-US" dirty="0"/>
          </a:p>
        </p:txBody>
      </p:sp>
      <p:pic>
        <p:nvPicPr>
          <p:cNvPr id="4" name="Picture 3" descr="korea 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199" y="609600"/>
            <a:ext cx="10287001" cy="548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861566" y="640438"/>
            <a:ext cx="11554461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Where involved parties stand</a:t>
            </a:r>
          </a:p>
        </p:txBody>
      </p:sp>
      <p:pic>
        <p:nvPicPr>
          <p:cNvPr id="7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2045344"/>
            <a:ext cx="1219201" cy="81280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1168400" y="3194428"/>
            <a:ext cx="10375545" cy="3026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Japan favours a ‘peaceful, market-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oriented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transition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’, but warns that unless there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is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huge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investment in the North there will be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wave of migration causing social and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endParaRPr lang="en-AU" sz="38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political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problems.</a:t>
            </a:r>
          </a:p>
        </p:txBody>
      </p:sp>
      <p:sp>
        <p:nvSpPr>
          <p:cNvPr id="74" name="Shape 74"/>
          <p:cNvSpPr/>
          <p:nvPr/>
        </p:nvSpPr>
        <p:spPr>
          <a:xfrm>
            <a:off x="1168400" y="6477000"/>
            <a:ext cx="10375545" cy="1856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Japan believes a new ‘Super Korea” will be a major threat to Japan, but hopes to benefit in the long run.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Where involved parties stand</a:t>
            </a:r>
          </a:p>
        </p:txBody>
      </p:sp>
      <p:pic>
        <p:nvPicPr>
          <p:cNvPr id="7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968995"/>
            <a:ext cx="1219201" cy="812801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762000" y="3581400"/>
            <a:ext cx="11176001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China the big winner of reunification, achieving its aim of a North Asia Free Trade Zone covering economies,currencies and standards. China-Japan-Korea FTA a first step.</a:t>
            </a:r>
          </a:p>
        </p:txBody>
      </p:sp>
      <p:sp>
        <p:nvSpPr>
          <p:cNvPr id="79" name="Shape 79"/>
          <p:cNvSpPr/>
          <p:nvPr/>
        </p:nvSpPr>
        <p:spPr>
          <a:xfrm>
            <a:off x="762000" y="6248400"/>
            <a:ext cx="11176001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BUT</a:t>
            </a:r>
            <a:endParaRPr lang="en-AU" sz="3600" dirty="0" smtClean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r>
              <a:rPr sz="36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they don’t want US forces on their borders, and have long memories of WW II and Japan.Starting point is to end the isolation of North Korea - that could lead to the “jackpot”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1300"/>
            <a:ext cx="11480800" cy="4559300"/>
          </a:xfrm>
        </p:spPr>
        <p:txBody>
          <a:bodyPr/>
          <a:lstStyle/>
          <a:p>
            <a:r>
              <a:rPr lang="en-US" dirty="0" smtClean="0"/>
              <a:t>Presenter:</a:t>
            </a:r>
            <a:br>
              <a:rPr lang="en-US" dirty="0" smtClean="0"/>
            </a:br>
            <a:r>
              <a:rPr lang="en-US" dirty="0" smtClean="0"/>
              <a:t>Colin Chapman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40400" y="6019800"/>
            <a:ext cx="4961058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©</a:t>
            </a:r>
            <a:r>
              <a:rPr kumimoji="0" lang="en-US" sz="3800" b="0" i="0" u="none" strike="noStrike" cap="none" spc="0" normalizeH="0" baseline="0" dirty="0" err="1" smtClean="0">
                <a:ln>
                  <a:noFill/>
                </a:ln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Colinchapman</a:t>
            </a: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2014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Solution?</a:t>
            </a:r>
          </a:p>
        </p:txBody>
      </p:sp>
      <p:sp>
        <p:nvSpPr>
          <p:cNvPr id="82" name="Shape 82"/>
          <p:cNvSpPr/>
          <p:nvPr/>
        </p:nvSpPr>
        <p:spPr>
          <a:xfrm>
            <a:off x="762000" y="5943598"/>
            <a:ext cx="11658600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Hard to see one. Only workable one is likely to be a small </a:t>
            </a:r>
            <a:r>
              <a:rPr sz="32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step</a:t>
            </a:r>
            <a:r>
              <a:rPr lang="en-AU" sz="3200" dirty="0" smtClean="0"/>
              <a:t> </a:t>
            </a:r>
            <a:r>
              <a:rPr sz="32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approach </a:t>
            </a:r>
            <a:r>
              <a:rPr sz="32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which is currently being tried, supported by </a:t>
            </a:r>
            <a:r>
              <a:rPr sz="32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US</a:t>
            </a:r>
            <a:r>
              <a:rPr lang="en-AU" sz="3200" dirty="0" smtClean="0"/>
              <a:t> </a:t>
            </a:r>
            <a:r>
              <a:rPr sz="32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and </a:t>
            </a:r>
            <a:r>
              <a:rPr sz="32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China. But as long as Kim retains his </a:t>
            </a:r>
            <a:r>
              <a:rPr sz="32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nuclear</a:t>
            </a:r>
            <a:r>
              <a:rPr lang="en-AU" sz="3200" dirty="0" smtClean="0"/>
              <a:t> </a:t>
            </a:r>
            <a:r>
              <a:rPr sz="32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ambitions </a:t>
            </a:r>
            <a:r>
              <a:rPr sz="32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- his only negotiating point - it’s hard </a:t>
            </a:r>
            <a:r>
              <a:rPr sz="32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to</a:t>
            </a:r>
            <a:r>
              <a:rPr lang="en-AU" sz="3200" dirty="0" smtClean="0"/>
              <a:t> </a:t>
            </a:r>
            <a:r>
              <a:rPr sz="32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see </a:t>
            </a:r>
            <a:r>
              <a:rPr sz="32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much progress in the short term</a:t>
            </a:r>
          </a:p>
        </p:txBody>
      </p:sp>
      <p:pic>
        <p:nvPicPr>
          <p:cNvPr id="4" name="Picture 3" descr="P10109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2133600"/>
            <a:ext cx="4724400" cy="35433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Australia-South Korea</a:t>
            </a:r>
          </a:p>
        </p:txBody>
      </p:sp>
      <p:sp>
        <p:nvSpPr>
          <p:cNvPr id="99" name="Shape 99"/>
          <p:cNvSpPr/>
          <p:nvPr/>
        </p:nvSpPr>
        <p:spPr>
          <a:xfrm>
            <a:off x="2257399" y="2286649"/>
            <a:ext cx="4540996" cy="24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Both have US as strategic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partner</a:t>
            </a:r>
            <a:r>
              <a:rPr lang="en-AU"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-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and China as main economic partner</a:t>
            </a:r>
          </a:p>
        </p:txBody>
      </p:sp>
      <p:sp>
        <p:nvSpPr>
          <p:cNvPr id="100" name="Shape 100"/>
          <p:cNvSpPr/>
          <p:nvPr/>
        </p:nvSpPr>
        <p:spPr>
          <a:xfrm>
            <a:off x="7760757" y="2387600"/>
            <a:ext cx="3837138" cy="24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Both middle income nations and members of the G20</a:t>
            </a:r>
          </a:p>
        </p:txBody>
      </p:sp>
      <p:sp>
        <p:nvSpPr>
          <p:cNvPr id="101" name="Shape 101"/>
          <p:cNvSpPr/>
          <p:nvPr/>
        </p:nvSpPr>
        <p:spPr>
          <a:xfrm>
            <a:off x="1782508" y="5346700"/>
            <a:ext cx="8963992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Free trade agreement as one of a troika</a:t>
            </a: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concluded by Andrew Robb last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year</a:t>
            </a:r>
            <a:r>
              <a:rPr lang="en-AU"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.</a:t>
            </a: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1782508" y="6870051"/>
            <a:ext cx="10190989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Both slid below 20 in global competitiveness.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The differences</a:t>
            </a:r>
          </a:p>
        </p:txBody>
      </p:sp>
      <p:sp>
        <p:nvSpPr>
          <p:cNvPr id="105" name="Shape 105"/>
          <p:cNvSpPr/>
          <p:nvPr/>
        </p:nvSpPr>
        <p:spPr>
          <a:xfrm>
            <a:off x="482600" y="0"/>
            <a:ext cx="15513050" cy="7704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4211" lvl="0" indent="-454211" algn="l"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</a:p>
          <a:p>
            <a:pPr marL="454211" lvl="0" indent="-454211" algn="l"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marL="454211" lvl="0" indent="-454211" algn="l"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marL="454211" lvl="0" indent="-454211" algn="l"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marL="454211" lvl="0" indent="-454211" algn="l"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marL="454211" lvl="0" indent="-454211" algn="l"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sz="38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marL="454211" lvl="0" indent="-454211" algn="l"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South Korea has the enemy at the gate.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r>
              <a:rPr lang="en-AU"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                                     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Less than</a:t>
            </a:r>
            <a:r>
              <a:rPr lang="en-AU" dirty="0" smtClean="0"/>
              <a:t>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60km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from Seoul, one of the world’s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</a:t>
            </a:r>
            <a:r>
              <a:rPr lang="en-AU"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                           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most densely</a:t>
            </a:r>
            <a:r>
              <a:rPr lang="en-AU" dirty="0" smtClean="0"/>
              <a:t> </a:t>
            </a:r>
            <a:r>
              <a:rPr lang="en-AU" sz="3600" dirty="0" err="1" smtClean="0">
                <a:solidFill>
                  <a:schemeClr val="tx1"/>
                </a:solidFill>
              </a:rPr>
              <a:t>po</a:t>
            </a:r>
            <a:r>
              <a:rPr sz="3800" dirty="0" smtClean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pulated </a:t>
            </a: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conurbations.</a:t>
            </a:r>
          </a:p>
          <a:p>
            <a:pPr marL="454211" lvl="0" indent="-454211" algn="l"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South Korea is still at war.</a:t>
            </a:r>
          </a:p>
          <a:p>
            <a:pPr marL="454211" lvl="0" indent="-454211" algn="l"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Double our population with half in one city.</a:t>
            </a:r>
          </a:p>
          <a:p>
            <a:pPr marL="454211" lvl="0" indent="-454211" algn="l"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Highly industrialised.</a:t>
            </a:r>
          </a:p>
          <a:p>
            <a:pPr marL="454211" lvl="0" indent="-454211" algn="l"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World’s top shipbuilder.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Presidential palace</a:t>
            </a:r>
            <a:endParaRPr lang="en-US" dirty="0"/>
          </a:p>
        </p:txBody>
      </p:sp>
      <p:pic>
        <p:nvPicPr>
          <p:cNvPr id="3" name="Picture 2" descr="SKorea Prez Pala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199" y="2387600"/>
            <a:ext cx="9008533" cy="675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 dirty="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Economy under pressure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94208" lvl="0" indent="-394208" defTabSz="566674">
              <a:spcBef>
                <a:spcPts val="4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298" dirty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Exports rose 1% last year, but…</a:t>
            </a:r>
          </a:p>
          <a:p>
            <a:pPr marL="394208" lvl="0" indent="-394208" defTabSz="566674">
              <a:spcBef>
                <a:spcPts val="4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298" dirty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Japan’s tumbling yen(down 50%) has made </a:t>
            </a:r>
            <a:r>
              <a:rPr sz="3298" dirty="0" smtClean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l</a:t>
            </a:r>
            <a:r>
              <a:rPr lang="en-AU" sz="3298" dirty="0" err="1" smtClean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ife</a:t>
            </a:r>
            <a:r>
              <a:rPr sz="3298" dirty="0" smtClean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 </a:t>
            </a:r>
            <a:r>
              <a:rPr sz="3298" dirty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very tough for Korean industry, which has held on</a:t>
            </a:r>
            <a:r>
              <a:rPr sz="3298" dirty="0" smtClean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 </a:t>
            </a:r>
            <a:r>
              <a:rPr lang="en-AU" sz="3298" dirty="0" smtClean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only </a:t>
            </a:r>
            <a:r>
              <a:rPr sz="3298" dirty="0" smtClean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by </a:t>
            </a:r>
            <a:r>
              <a:rPr sz="3298" dirty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good quality and stable prices.</a:t>
            </a:r>
            <a:r>
              <a:rPr sz="3298" dirty="0" smtClean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 </a:t>
            </a:r>
            <a:endParaRPr lang="en-AU" sz="3298" dirty="0" smtClean="0">
              <a:solidFill>
                <a:srgbClr val="EBEBEB"/>
              </a:solidFill>
              <a:effectLst>
                <a:outerShdw blurRad="49276" dist="24638" dir="5400000" rotWithShape="0">
                  <a:srgbClr val="000000"/>
                </a:outerShdw>
              </a:effectLst>
            </a:endParaRPr>
          </a:p>
          <a:p>
            <a:pPr marL="394208" lvl="0" indent="-394208" defTabSz="566674">
              <a:spcBef>
                <a:spcPts val="4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298" dirty="0" smtClean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But </a:t>
            </a:r>
            <a:r>
              <a:rPr sz="3298" dirty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industry is under huge pressure..wage freeze at Samsung, the odd strike in Hyundai. Hyundai expanding overseas factories. One third of households have suffered a real decline in wages.</a:t>
            </a:r>
          </a:p>
          <a:p>
            <a:pPr marL="394208" lvl="0" indent="-394208" defTabSz="566674">
              <a:spcBef>
                <a:spcPts val="40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298" dirty="0">
                <a:solidFill>
                  <a:srgbClr val="EBEBEB"/>
                </a:solidFill>
                <a:effectLst>
                  <a:outerShdw blurRad="49276" dist="24638" dir="5400000" rotWithShape="0">
                    <a:srgbClr val="000000"/>
                  </a:outerShdw>
                </a:effectLst>
              </a:rPr>
              <a:t>Business wants a deal with North Korea so it can access cheap labor, and have access to a bigger market.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Hyundai St Petersburg</a:t>
            </a:r>
            <a:endParaRPr lang="en-US" dirty="0"/>
          </a:p>
        </p:txBody>
      </p:sp>
      <p:pic>
        <p:nvPicPr>
          <p:cNvPr id="7" name="Picture 6" descr="Hyundai St Petersbur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2590799"/>
            <a:ext cx="10668000" cy="67689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orean fe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971800"/>
            <a:ext cx="11310569" cy="5029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out there?</a:t>
            </a:r>
            <a:endParaRPr lang="en-US" dirty="0"/>
          </a:p>
        </p:txBody>
      </p:sp>
      <p:pic>
        <p:nvPicPr>
          <p:cNvPr id="4" name="Picture 3" descr="Photograapher reviews DM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2057400"/>
            <a:ext cx="9525000" cy="71437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BEB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BEB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807</Words>
  <Application>Microsoft Macintosh PowerPoint</Application>
  <PresentationFormat>Custom</PresentationFormat>
  <Paragraphs>95</Paragraphs>
  <Slides>23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New_Template2</vt:lpstr>
      <vt:lpstr>War,Peace, or what?</vt:lpstr>
      <vt:lpstr>Strategic position</vt:lpstr>
      <vt:lpstr>Australia-South Korea</vt:lpstr>
      <vt:lpstr>The differences</vt:lpstr>
      <vt:lpstr>Presidential palace</vt:lpstr>
      <vt:lpstr>Economy under pressure</vt:lpstr>
      <vt:lpstr>Hyundai St Petersburg</vt:lpstr>
      <vt:lpstr>The worry</vt:lpstr>
      <vt:lpstr>What’s out there?</vt:lpstr>
      <vt:lpstr>The view from the DMZ</vt:lpstr>
      <vt:lpstr>Threat from the North</vt:lpstr>
      <vt:lpstr>Slide 12</vt:lpstr>
      <vt:lpstr>The winds of war</vt:lpstr>
      <vt:lpstr>Reunification Scenarios</vt:lpstr>
      <vt:lpstr>Scenario risk assessment</vt:lpstr>
      <vt:lpstr>Scenario risk assessment</vt:lpstr>
      <vt:lpstr>Scenario risk assessment</vt:lpstr>
      <vt:lpstr>Where involved parties stand</vt:lpstr>
      <vt:lpstr>Where involved parties stand</vt:lpstr>
      <vt:lpstr>Slide 20</vt:lpstr>
      <vt:lpstr>Where involved parties stand</vt:lpstr>
      <vt:lpstr>Presenter: Colin Chapman</vt:lpstr>
      <vt:lpstr>Solution?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War,Peace, or what?</dc:title>
  <cp:lastModifiedBy>乩歫椠䱡畳椀㸲㻸ꔿ㌋䬮ꍰ䞮誀圇짗꾬钒붤鏊꣊㥊揤鞁</cp:lastModifiedBy>
  <cp:revision>45</cp:revision>
  <dcterms:created xsi:type="dcterms:W3CDTF">2015-02-27T07:47:28Z</dcterms:created>
  <dcterms:modified xsi:type="dcterms:W3CDTF">2015-02-27T07:48:25Z</dcterms:modified>
</cp:coreProperties>
</file>